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63" r:id="rId4"/>
    <p:sldId id="258" r:id="rId5"/>
    <p:sldId id="266" r:id="rId6"/>
    <p:sldId id="267" r:id="rId7"/>
    <p:sldId id="268" r:id="rId8"/>
    <p:sldId id="271" r:id="rId9"/>
    <p:sldId id="256" r:id="rId10"/>
    <p:sldId id="270" r:id="rId11"/>
    <p:sldId id="272" r:id="rId12"/>
    <p:sldId id="273" r:id="rId13"/>
    <p:sldId id="274" r:id="rId14"/>
    <p:sldId id="276" r:id="rId15"/>
    <p:sldId id="275" r:id="rId16"/>
    <p:sldId id="265" r:id="rId17"/>
    <p:sldId id="278" r:id="rId18"/>
    <p:sldId id="277" r:id="rId19"/>
    <p:sldId id="262" r:id="rId20"/>
    <p:sldId id="269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6" r:id="rId31"/>
    <p:sldId id="295" r:id="rId32"/>
    <p:sldId id="289" r:id="rId33"/>
    <p:sldId id="288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117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5843-3CD4-5345-9AA0-A95A2C9FED5B}" type="datetimeFigureOut">
              <a:rPr lang="fr-FR" smtClean="0"/>
              <a:t>12/01/15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558F-4814-FC4C-A350-5BBDD4A324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91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5843-3CD4-5345-9AA0-A95A2C9FED5B}" type="datetimeFigureOut">
              <a:rPr lang="fr-FR" smtClean="0"/>
              <a:t>12/01/15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558F-4814-FC4C-A350-5BBDD4A324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73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5843-3CD4-5345-9AA0-A95A2C9FED5B}" type="datetimeFigureOut">
              <a:rPr lang="fr-FR" smtClean="0"/>
              <a:t>12/01/15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558F-4814-FC4C-A350-5BBDD4A324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43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5843-3CD4-5345-9AA0-A95A2C9FED5B}" type="datetimeFigureOut">
              <a:rPr lang="fr-FR" smtClean="0"/>
              <a:t>12/01/15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558F-4814-FC4C-A350-5BBDD4A324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85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5843-3CD4-5345-9AA0-A95A2C9FED5B}" type="datetimeFigureOut">
              <a:rPr lang="fr-FR" smtClean="0"/>
              <a:t>12/01/15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558F-4814-FC4C-A350-5BBDD4A324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46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5843-3CD4-5345-9AA0-A95A2C9FED5B}" type="datetimeFigureOut">
              <a:rPr lang="fr-FR" smtClean="0"/>
              <a:t>12/01/15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558F-4814-FC4C-A350-5BBDD4A324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87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5843-3CD4-5345-9AA0-A95A2C9FED5B}" type="datetimeFigureOut">
              <a:rPr lang="fr-FR" smtClean="0"/>
              <a:t>12/01/15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558F-4814-FC4C-A350-5BBDD4A324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77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5843-3CD4-5345-9AA0-A95A2C9FED5B}" type="datetimeFigureOut">
              <a:rPr lang="fr-FR" smtClean="0"/>
              <a:t>12/01/15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558F-4814-FC4C-A350-5BBDD4A324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30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5843-3CD4-5345-9AA0-A95A2C9FED5B}" type="datetimeFigureOut">
              <a:rPr lang="fr-FR" smtClean="0"/>
              <a:t>12/01/15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558F-4814-FC4C-A350-5BBDD4A324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31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5843-3CD4-5345-9AA0-A95A2C9FED5B}" type="datetimeFigureOut">
              <a:rPr lang="fr-FR" smtClean="0"/>
              <a:t>12/01/15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558F-4814-FC4C-A350-5BBDD4A324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33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5843-3CD4-5345-9AA0-A95A2C9FED5B}" type="datetimeFigureOut">
              <a:rPr lang="fr-FR" smtClean="0"/>
              <a:t>12/01/15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558F-4814-FC4C-A350-5BBDD4A324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86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C5843-3CD4-5345-9AA0-A95A2C9FED5B}" type="datetimeFigureOut">
              <a:rPr lang="fr-FR" smtClean="0"/>
              <a:t>12/01/15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E558F-4814-FC4C-A350-5BBDD4A324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49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HTTP" TargetMode="External"/><Relationship Id="rId4" Type="http://schemas.openxmlformats.org/officeDocument/2006/relationships/hyperlink" Target="http://fr.wikipedia.org/wiki/Representational_state_transfer" TargetMode="External"/><Relationship Id="rId5" Type="http://schemas.openxmlformats.org/officeDocument/2006/relationships/hyperlink" Target="http://fr.wikipedia.org/wiki/Web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r.wikipedia.org/wiki/URI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44483"/>
            <a:ext cx="7772400" cy="2855968"/>
          </a:xfrm>
        </p:spPr>
        <p:txBody>
          <a:bodyPr>
            <a:normAutofit/>
          </a:bodyPr>
          <a:lstStyle/>
          <a:p>
            <a:r>
              <a:rPr lang="fr-FR" dirty="0" smtClean="0"/>
              <a:t>Gestion de Masse </a:t>
            </a:r>
            <a:br>
              <a:rPr lang="fr-FR" dirty="0" smtClean="0"/>
            </a:br>
            <a:r>
              <a:rPr lang="fr-FR" dirty="0" smtClean="0"/>
              <a:t>de Données</a:t>
            </a:r>
            <a:r>
              <a:rPr lang="fr-FR" dirty="0"/>
              <a:t>	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(GMD)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3900" dirty="0" smtClean="0">
                <a:solidFill>
                  <a:schemeClr val="bg1">
                    <a:lumMod val="65000"/>
                  </a:schemeClr>
                </a:solidFill>
              </a:rPr>
              <a:t>Cours 2</a:t>
            </a:r>
          </a:p>
          <a:p>
            <a:endParaRPr lang="fr-FR" sz="2400" dirty="0" smtClean="0"/>
          </a:p>
          <a:p>
            <a:r>
              <a:rPr lang="fr-FR" dirty="0" smtClean="0"/>
              <a:t>Adrien Coulet</a:t>
            </a:r>
          </a:p>
          <a:p>
            <a:r>
              <a:rPr lang="fr-FR" dirty="0" err="1" smtClean="0"/>
              <a:t>adrien.coulet@loria.fr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814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498354"/>
          </a:xfrm>
        </p:spPr>
        <p:txBody>
          <a:bodyPr>
            <a:normAutofit fontScale="90000"/>
          </a:bodyPr>
          <a:lstStyle/>
          <a:p>
            <a:pPr algn="r"/>
            <a:r>
              <a:rPr lang="fr-FR" sz="3200" dirty="0" smtClean="0"/>
              <a:t>I. Accéder et extraire des données</a:t>
            </a:r>
            <a:endParaRPr lang="fr-FR" sz="32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9600" y="787358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ea"/>
              <a:buAutoNum type="circleNumDbPlain" startAt="2"/>
            </a:pPr>
            <a:r>
              <a:rPr lang="fr-FR" dirty="0" smtClean="0"/>
              <a:t>dans un système de gestion de base de données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9600" y="1196239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lt"/>
              <a:buAutoNum type="alphaLcParenR" startAt="2"/>
            </a:pPr>
            <a:r>
              <a:rPr lang="fr-FR" sz="1400" dirty="0" smtClean="0"/>
              <a:t>select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348" y="1557130"/>
            <a:ext cx="8602869" cy="5188143"/>
          </a:xfrm>
        </p:spPr>
        <p:txBody>
          <a:bodyPr/>
          <a:lstStyle/>
          <a:p>
            <a:r>
              <a:rPr lang="fr-FR" dirty="0" smtClean="0"/>
              <a:t>Les procédure stockées (simples)</a:t>
            </a:r>
          </a:p>
          <a:p>
            <a:pPr lvl="1"/>
            <a:r>
              <a:rPr lang="fr-FR" dirty="0" smtClean="0"/>
              <a:t>intérêt</a:t>
            </a:r>
          </a:p>
          <a:p>
            <a:pPr lvl="2"/>
            <a:r>
              <a:rPr lang="fr-FR" dirty="0" smtClean="0"/>
              <a:t>centralisées, sécurisées…et</a:t>
            </a:r>
          </a:p>
          <a:p>
            <a:pPr lvl="2"/>
            <a:r>
              <a:rPr lang="fr-FR" dirty="0" smtClean="0"/>
              <a:t>rapidité</a:t>
            </a:r>
          </a:p>
        </p:txBody>
      </p:sp>
    </p:spTree>
    <p:extLst>
      <p:ext uri="{BB962C8B-B14F-4D97-AF65-F5344CB8AC3E}">
        <p14:creationId xmlns:p14="http://schemas.microsoft.com/office/powerpoint/2010/main" val="201760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498354"/>
          </a:xfrm>
        </p:spPr>
        <p:txBody>
          <a:bodyPr>
            <a:normAutofit fontScale="90000"/>
          </a:bodyPr>
          <a:lstStyle/>
          <a:p>
            <a:pPr algn="r"/>
            <a:r>
              <a:rPr lang="fr-FR" sz="3200" dirty="0" smtClean="0"/>
              <a:t>I. Accéder et extraire des données</a:t>
            </a:r>
            <a:endParaRPr lang="fr-FR" sz="32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9600" y="787358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ea"/>
              <a:buAutoNum type="circleNumDbPlain" startAt="2"/>
            </a:pPr>
            <a:r>
              <a:rPr lang="fr-FR" dirty="0" smtClean="0"/>
              <a:t>dans un système de gestion de base de données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9600" y="1196239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lt"/>
              <a:buAutoNum type="alphaLcParenR" startAt="2"/>
            </a:pPr>
            <a:r>
              <a:rPr lang="fr-FR" sz="1400" dirty="0" smtClean="0"/>
              <a:t>select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348" y="1557130"/>
            <a:ext cx="8602869" cy="5188143"/>
          </a:xfrm>
        </p:spPr>
        <p:txBody>
          <a:bodyPr>
            <a:normAutofit fontScale="47500" lnSpcReduction="20000"/>
          </a:bodyPr>
          <a:lstStyle/>
          <a:p>
            <a:r>
              <a:rPr lang="fr-FR" sz="7000" dirty="0" smtClean="0"/>
              <a:t>Les procédures stockées avec des paramètres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r>
              <a:rPr lang="fr-FR" dirty="0" smtClean="0">
                <a:latin typeface="Courier New"/>
                <a:cs typeface="Courier New"/>
              </a:rPr>
              <a:t>CREATE PROCEDURE </a:t>
            </a:r>
            <a:r>
              <a:rPr lang="fr-FR" dirty="0" err="1" smtClean="0">
                <a:latin typeface="Courier New"/>
                <a:cs typeface="Courier New"/>
              </a:rPr>
              <a:t>getEtudiantParam</a:t>
            </a:r>
            <a:r>
              <a:rPr lang="fr-FR" dirty="0" smtClean="0">
                <a:latin typeface="Courier New"/>
                <a:cs typeface="Courier New"/>
              </a:rPr>
              <a:t>(IN </a:t>
            </a:r>
            <a:r>
              <a:rPr lang="fr-FR" dirty="0" err="1" smtClean="0">
                <a:latin typeface="Courier New"/>
                <a:cs typeface="Courier New"/>
              </a:rPr>
              <a:t>inputAttribute</a:t>
            </a:r>
            <a:r>
              <a:rPr lang="fr-FR" dirty="0" smtClean="0">
                <a:latin typeface="Courier New"/>
                <a:cs typeface="Courier New"/>
              </a:rPr>
              <a:t> VARCHAR(80), </a:t>
            </a:r>
          </a:p>
          <a:p>
            <a:pPr marL="457200" lvl="1" indent="0">
              <a:buNone/>
            </a:pPr>
            <a:r>
              <a:rPr lang="fr-FR" dirty="0" smtClean="0">
                <a:latin typeface="Courier New"/>
                <a:cs typeface="Courier New"/>
              </a:rPr>
              <a:t>							  IN </a:t>
            </a:r>
            <a:r>
              <a:rPr lang="fr-FR" dirty="0" err="1" smtClean="0">
                <a:latin typeface="Courier New"/>
                <a:cs typeface="Courier New"/>
              </a:rPr>
              <a:t>inputValue</a:t>
            </a:r>
            <a:r>
              <a:rPr lang="fr-FR" dirty="0" smtClean="0">
                <a:latin typeface="Courier New"/>
                <a:cs typeface="Courier New"/>
              </a:rPr>
              <a:t> VARCHAR(80))</a:t>
            </a:r>
          </a:p>
          <a:p>
            <a:pPr marL="457200" lvl="1" indent="0">
              <a:buNone/>
            </a:pPr>
            <a:r>
              <a:rPr lang="fr-FR" dirty="0" smtClean="0">
                <a:latin typeface="Courier New"/>
                <a:cs typeface="Courier New"/>
              </a:rPr>
              <a:t>BEGIN</a:t>
            </a:r>
          </a:p>
          <a:p>
            <a:pPr marL="457200" lvl="1" indent="0">
              <a:buNone/>
            </a:pPr>
            <a:r>
              <a:rPr lang="fr-FR" dirty="0" smtClean="0">
                <a:latin typeface="Courier New"/>
                <a:cs typeface="Courier New"/>
              </a:rPr>
              <a:t>    DECLARE </a:t>
            </a:r>
            <a:r>
              <a:rPr lang="fr-FR" dirty="0" err="1" smtClean="0">
                <a:latin typeface="Courier New"/>
                <a:cs typeface="Courier New"/>
              </a:rPr>
              <a:t>inputAttribute</a:t>
            </a:r>
            <a:r>
              <a:rPr lang="fr-FR" dirty="0" smtClean="0">
                <a:latin typeface="Courier New"/>
                <a:cs typeface="Courier New"/>
              </a:rPr>
              <a:t> VARCHAR(80);</a:t>
            </a:r>
          </a:p>
          <a:p>
            <a:pPr marL="457200" lvl="1" indent="0">
              <a:buNone/>
            </a:pPr>
            <a:r>
              <a:rPr lang="fr-FR" dirty="0" smtClean="0">
                <a:latin typeface="Courier New"/>
                <a:cs typeface="Courier New"/>
              </a:rPr>
              <a:t>    DECLARE </a:t>
            </a:r>
            <a:r>
              <a:rPr lang="fr-FR" dirty="0" err="1" smtClean="0">
                <a:latin typeface="Courier New"/>
                <a:cs typeface="Courier New"/>
              </a:rPr>
              <a:t>inputValue</a:t>
            </a:r>
            <a:r>
              <a:rPr lang="fr-FR" dirty="0" smtClean="0">
                <a:latin typeface="Courier New"/>
                <a:cs typeface="Courier New"/>
              </a:rPr>
              <a:t> VARCHAR(80);</a:t>
            </a:r>
          </a:p>
          <a:p>
            <a:pPr marL="457200" lvl="1" indent="0">
              <a:buNone/>
            </a:pPr>
            <a:r>
              <a:rPr lang="fr-FR" dirty="0" smtClean="0">
                <a:latin typeface="Courier New"/>
                <a:cs typeface="Courier New"/>
              </a:rPr>
              <a:t>    </a:t>
            </a:r>
          </a:p>
          <a:p>
            <a:pPr marL="457200" lvl="1" indent="0">
              <a:buNone/>
            </a:pPr>
            <a:r>
              <a:rPr lang="fr-FR" dirty="0" smtClean="0">
                <a:latin typeface="Courier New"/>
                <a:cs typeface="Courier New"/>
              </a:rPr>
              <a:t>    IF </a:t>
            </a:r>
            <a:r>
              <a:rPr lang="fr-FR" dirty="0" err="1" smtClean="0">
                <a:latin typeface="Courier New"/>
                <a:cs typeface="Courier New"/>
              </a:rPr>
              <a:t>inputAttribute</a:t>
            </a:r>
            <a:r>
              <a:rPr lang="fr-FR" dirty="0" smtClean="0">
                <a:latin typeface="Courier New"/>
                <a:cs typeface="Courier New"/>
              </a:rPr>
              <a:t> = 'nom' THEN</a:t>
            </a:r>
          </a:p>
          <a:p>
            <a:pPr marL="457200" lvl="1" indent="0">
              <a:buNone/>
            </a:pPr>
            <a:r>
              <a:rPr lang="fr-FR" dirty="0" smtClean="0">
                <a:latin typeface="Courier New"/>
                <a:cs typeface="Courier New"/>
              </a:rPr>
              <a:t>       SELECT * FROM Etudiant WHERE nom=</a:t>
            </a:r>
            <a:r>
              <a:rPr lang="fr-FR" dirty="0" err="1" smtClean="0">
                <a:latin typeface="Courier New"/>
                <a:cs typeface="Courier New"/>
              </a:rPr>
              <a:t>inputValue</a:t>
            </a:r>
            <a:r>
              <a:rPr lang="fr-FR" dirty="0" smtClean="0">
                <a:latin typeface="Courier New"/>
                <a:cs typeface="Courier New"/>
              </a:rPr>
              <a:t> ;</a:t>
            </a:r>
          </a:p>
          <a:p>
            <a:pPr marL="457200" lvl="1" indent="0">
              <a:buNone/>
            </a:pPr>
            <a:r>
              <a:rPr lang="fr-FR" dirty="0" smtClean="0">
                <a:latin typeface="Courier New"/>
                <a:cs typeface="Courier New"/>
              </a:rPr>
              <a:t>    END IF;</a:t>
            </a:r>
          </a:p>
          <a:p>
            <a:pPr marL="457200" lvl="1" indent="0">
              <a:buNone/>
            </a:pPr>
            <a:endParaRPr lang="fr-FR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fr-FR" dirty="0" smtClean="0">
                <a:latin typeface="Courier New"/>
                <a:cs typeface="Courier New"/>
              </a:rPr>
              <a:t>    IF </a:t>
            </a:r>
            <a:r>
              <a:rPr lang="fr-FR" dirty="0" err="1" smtClean="0">
                <a:latin typeface="Courier New"/>
                <a:cs typeface="Courier New"/>
              </a:rPr>
              <a:t>inputAttribute</a:t>
            </a:r>
            <a:r>
              <a:rPr lang="fr-FR" dirty="0" smtClean="0">
                <a:latin typeface="Courier New"/>
                <a:cs typeface="Courier New"/>
              </a:rPr>
              <a:t> = '</a:t>
            </a:r>
            <a:r>
              <a:rPr lang="fr-FR" dirty="0" err="1" smtClean="0">
                <a:latin typeface="Courier New"/>
                <a:cs typeface="Courier New"/>
              </a:rPr>
              <a:t>prenom</a:t>
            </a:r>
            <a:r>
              <a:rPr lang="fr-FR" dirty="0" smtClean="0">
                <a:latin typeface="Courier New"/>
                <a:cs typeface="Courier New"/>
              </a:rPr>
              <a:t>' THEN</a:t>
            </a:r>
          </a:p>
          <a:p>
            <a:pPr marL="457200" lvl="1" indent="0">
              <a:buNone/>
            </a:pPr>
            <a:r>
              <a:rPr lang="fr-FR" dirty="0" smtClean="0">
                <a:latin typeface="Courier New"/>
                <a:cs typeface="Courier New"/>
              </a:rPr>
              <a:t>       SELECT * FROM Etudiant WHERE </a:t>
            </a:r>
            <a:r>
              <a:rPr lang="fr-FR" dirty="0" err="1" smtClean="0">
                <a:latin typeface="Courier New"/>
                <a:cs typeface="Courier New"/>
              </a:rPr>
              <a:t>prenom</a:t>
            </a:r>
            <a:r>
              <a:rPr lang="fr-FR" dirty="0" smtClean="0">
                <a:latin typeface="Courier New"/>
                <a:cs typeface="Courier New"/>
              </a:rPr>
              <a:t>=</a:t>
            </a:r>
            <a:r>
              <a:rPr lang="fr-FR" dirty="0" err="1" smtClean="0">
                <a:latin typeface="Courier New"/>
                <a:cs typeface="Courier New"/>
              </a:rPr>
              <a:t>inputValue</a:t>
            </a:r>
            <a:r>
              <a:rPr lang="fr-FR" dirty="0" smtClean="0">
                <a:latin typeface="Courier New"/>
                <a:cs typeface="Courier New"/>
              </a:rPr>
              <a:t> ;</a:t>
            </a:r>
          </a:p>
          <a:p>
            <a:pPr marL="457200" lvl="1" indent="0">
              <a:buNone/>
            </a:pPr>
            <a:r>
              <a:rPr lang="fr-FR" dirty="0" smtClean="0">
                <a:latin typeface="Courier New"/>
                <a:cs typeface="Courier New"/>
              </a:rPr>
              <a:t>    END IF;</a:t>
            </a:r>
          </a:p>
          <a:p>
            <a:pPr marL="457200" lvl="1" indent="0">
              <a:buNone/>
            </a:pPr>
            <a:endParaRPr lang="fr-FR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fr-FR" dirty="0" smtClean="0">
                <a:latin typeface="Courier New"/>
                <a:cs typeface="Courier New"/>
              </a:rPr>
              <a:t>    IF </a:t>
            </a:r>
            <a:r>
              <a:rPr lang="fr-FR" dirty="0" err="1" smtClean="0">
                <a:latin typeface="Courier New"/>
                <a:cs typeface="Courier New"/>
              </a:rPr>
              <a:t>inputAttribute</a:t>
            </a:r>
            <a:r>
              <a:rPr lang="fr-FR" dirty="0" smtClean="0">
                <a:latin typeface="Courier New"/>
                <a:cs typeface="Courier New"/>
              </a:rPr>
              <a:t> = 'id' THEN</a:t>
            </a:r>
          </a:p>
          <a:p>
            <a:pPr marL="457200" lvl="1" indent="0">
              <a:buNone/>
            </a:pPr>
            <a:r>
              <a:rPr lang="fr-FR" dirty="0" smtClean="0">
                <a:latin typeface="Courier New"/>
                <a:cs typeface="Courier New"/>
              </a:rPr>
              <a:t>       SELECT * FROM Etudiant WHERE id=</a:t>
            </a:r>
            <a:r>
              <a:rPr lang="fr-FR" dirty="0" err="1" smtClean="0">
                <a:latin typeface="Courier New"/>
                <a:cs typeface="Courier New"/>
              </a:rPr>
              <a:t>inputValue</a:t>
            </a:r>
            <a:r>
              <a:rPr lang="fr-FR" dirty="0" smtClean="0">
                <a:latin typeface="Courier New"/>
                <a:cs typeface="Courier New"/>
              </a:rPr>
              <a:t> ;</a:t>
            </a:r>
          </a:p>
          <a:p>
            <a:pPr marL="457200" lvl="1" indent="0">
              <a:buNone/>
            </a:pPr>
            <a:r>
              <a:rPr lang="fr-FR" dirty="0" smtClean="0">
                <a:latin typeface="Courier New"/>
                <a:cs typeface="Courier New"/>
              </a:rPr>
              <a:t>    END IF;</a:t>
            </a:r>
          </a:p>
          <a:p>
            <a:pPr marL="457200" lvl="1" indent="0">
              <a:buNone/>
            </a:pPr>
            <a:r>
              <a:rPr lang="fr-FR" dirty="0" smtClean="0">
                <a:latin typeface="Courier New"/>
                <a:cs typeface="Courier New"/>
              </a:rPr>
              <a:t>END;</a:t>
            </a:r>
            <a:endParaRPr lang="fr-FR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87936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417287" y="210836"/>
            <a:ext cx="462642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900" dirty="0">
                <a:latin typeface="Courier New"/>
                <a:cs typeface="Courier New"/>
              </a:rPr>
              <a:t>CREATE PROCEDURE </a:t>
            </a:r>
            <a:r>
              <a:rPr lang="fr-FR" sz="900" dirty="0" err="1">
                <a:latin typeface="Courier New"/>
                <a:cs typeface="Courier New"/>
              </a:rPr>
              <a:t>getEtudiantParam</a:t>
            </a:r>
            <a:r>
              <a:rPr lang="fr-FR" sz="900" dirty="0">
                <a:latin typeface="Courier New"/>
                <a:cs typeface="Courier New"/>
              </a:rPr>
              <a:t>(IN </a:t>
            </a:r>
            <a:r>
              <a:rPr lang="fr-FR" sz="900" dirty="0" err="1">
                <a:latin typeface="Courier New"/>
                <a:cs typeface="Courier New"/>
              </a:rPr>
              <a:t>inputAttribute</a:t>
            </a:r>
            <a:r>
              <a:rPr lang="fr-FR" sz="900" dirty="0">
                <a:latin typeface="Courier New"/>
                <a:cs typeface="Courier New"/>
              </a:rPr>
              <a:t> VARCHAR(80), </a:t>
            </a:r>
            <a:r>
              <a:rPr lang="fr-FR" sz="900" dirty="0" smtClean="0">
                <a:latin typeface="Courier New"/>
                <a:cs typeface="Courier New"/>
              </a:rPr>
              <a:t>(IN </a:t>
            </a:r>
            <a:r>
              <a:rPr lang="fr-FR" sz="900" dirty="0" err="1">
                <a:latin typeface="Courier New"/>
                <a:cs typeface="Courier New"/>
              </a:rPr>
              <a:t>inputValue</a:t>
            </a:r>
            <a:r>
              <a:rPr lang="fr-FR" sz="900" dirty="0">
                <a:latin typeface="Courier New"/>
                <a:cs typeface="Courier New"/>
              </a:rPr>
              <a:t> VARCHAR(80))</a:t>
            </a:r>
          </a:p>
          <a:p>
            <a:pPr lvl="1"/>
            <a:r>
              <a:rPr lang="fr-FR" sz="900" dirty="0">
                <a:latin typeface="Courier New"/>
                <a:cs typeface="Courier New"/>
              </a:rPr>
              <a:t>BEGIN</a:t>
            </a:r>
          </a:p>
          <a:p>
            <a:pPr lvl="1"/>
            <a:r>
              <a:rPr lang="fr-FR" sz="900" dirty="0">
                <a:latin typeface="Courier New"/>
                <a:cs typeface="Courier New"/>
              </a:rPr>
              <a:t>    DECLARE </a:t>
            </a:r>
            <a:r>
              <a:rPr lang="fr-FR" sz="900" dirty="0" err="1">
                <a:latin typeface="Courier New"/>
                <a:cs typeface="Courier New"/>
              </a:rPr>
              <a:t>inputAttribute</a:t>
            </a:r>
            <a:r>
              <a:rPr lang="fr-FR" sz="900" dirty="0">
                <a:latin typeface="Courier New"/>
                <a:cs typeface="Courier New"/>
              </a:rPr>
              <a:t> VARCHAR(80);</a:t>
            </a:r>
          </a:p>
          <a:p>
            <a:pPr lvl="1"/>
            <a:r>
              <a:rPr lang="fr-FR" sz="900" dirty="0">
                <a:latin typeface="Courier New"/>
                <a:cs typeface="Courier New"/>
              </a:rPr>
              <a:t>    DECLARE </a:t>
            </a:r>
            <a:r>
              <a:rPr lang="fr-FR" sz="900" dirty="0" err="1">
                <a:latin typeface="Courier New"/>
                <a:cs typeface="Courier New"/>
              </a:rPr>
              <a:t>inputValue</a:t>
            </a:r>
            <a:r>
              <a:rPr lang="fr-FR" sz="900" dirty="0">
                <a:latin typeface="Courier New"/>
                <a:cs typeface="Courier New"/>
              </a:rPr>
              <a:t> VARCHAR(80);</a:t>
            </a:r>
          </a:p>
          <a:p>
            <a:pPr lvl="1"/>
            <a:r>
              <a:rPr lang="fr-FR" sz="900" dirty="0">
                <a:latin typeface="Courier New"/>
                <a:cs typeface="Courier New"/>
              </a:rPr>
              <a:t>    </a:t>
            </a:r>
          </a:p>
          <a:p>
            <a:pPr lvl="1"/>
            <a:r>
              <a:rPr lang="fr-FR" sz="900" dirty="0">
                <a:latin typeface="Courier New"/>
                <a:cs typeface="Courier New"/>
              </a:rPr>
              <a:t>    IF </a:t>
            </a:r>
            <a:r>
              <a:rPr lang="fr-FR" sz="900" dirty="0" err="1">
                <a:latin typeface="Courier New"/>
                <a:cs typeface="Courier New"/>
              </a:rPr>
              <a:t>inputAttribute</a:t>
            </a:r>
            <a:r>
              <a:rPr lang="fr-FR" sz="900" dirty="0">
                <a:latin typeface="Courier New"/>
                <a:cs typeface="Courier New"/>
              </a:rPr>
              <a:t> = 'nom' THEN</a:t>
            </a:r>
          </a:p>
          <a:p>
            <a:pPr lvl="1"/>
            <a:r>
              <a:rPr lang="fr-FR" sz="900" dirty="0">
                <a:latin typeface="Courier New"/>
                <a:cs typeface="Courier New"/>
              </a:rPr>
              <a:t>       SELECT * FROM Etudiant WHERE nom=</a:t>
            </a:r>
            <a:r>
              <a:rPr lang="fr-FR" sz="900" dirty="0" err="1">
                <a:latin typeface="Courier New"/>
                <a:cs typeface="Courier New"/>
              </a:rPr>
              <a:t>inputValue</a:t>
            </a:r>
            <a:r>
              <a:rPr lang="fr-FR" sz="900" dirty="0">
                <a:latin typeface="Courier New"/>
                <a:cs typeface="Courier New"/>
              </a:rPr>
              <a:t> ;</a:t>
            </a:r>
          </a:p>
          <a:p>
            <a:pPr lvl="1"/>
            <a:r>
              <a:rPr lang="fr-FR" sz="900" dirty="0">
                <a:latin typeface="Courier New"/>
                <a:cs typeface="Courier New"/>
              </a:rPr>
              <a:t>    END IF;</a:t>
            </a:r>
          </a:p>
          <a:p>
            <a:pPr lvl="1"/>
            <a:endParaRPr lang="fr-FR" sz="900" dirty="0">
              <a:latin typeface="Courier New"/>
              <a:cs typeface="Courier New"/>
            </a:endParaRPr>
          </a:p>
          <a:p>
            <a:pPr lvl="1"/>
            <a:r>
              <a:rPr lang="fr-FR" sz="900" dirty="0">
                <a:latin typeface="Courier New"/>
                <a:cs typeface="Courier New"/>
              </a:rPr>
              <a:t>    IF </a:t>
            </a:r>
            <a:r>
              <a:rPr lang="fr-FR" sz="900" dirty="0" err="1">
                <a:latin typeface="Courier New"/>
                <a:cs typeface="Courier New"/>
              </a:rPr>
              <a:t>inputAttribute</a:t>
            </a:r>
            <a:r>
              <a:rPr lang="fr-FR" sz="900" dirty="0">
                <a:latin typeface="Courier New"/>
                <a:cs typeface="Courier New"/>
              </a:rPr>
              <a:t> = '</a:t>
            </a:r>
            <a:r>
              <a:rPr lang="fr-FR" sz="900" dirty="0" err="1">
                <a:latin typeface="Courier New"/>
                <a:cs typeface="Courier New"/>
              </a:rPr>
              <a:t>prenom</a:t>
            </a:r>
            <a:r>
              <a:rPr lang="fr-FR" sz="900" dirty="0">
                <a:latin typeface="Courier New"/>
                <a:cs typeface="Courier New"/>
              </a:rPr>
              <a:t>' THEN</a:t>
            </a:r>
          </a:p>
          <a:p>
            <a:pPr lvl="1"/>
            <a:r>
              <a:rPr lang="fr-FR" sz="900" dirty="0">
                <a:latin typeface="Courier New"/>
                <a:cs typeface="Courier New"/>
              </a:rPr>
              <a:t>       SELECT * FROM Etudiant WHERE </a:t>
            </a:r>
            <a:r>
              <a:rPr lang="fr-FR" sz="900" dirty="0" err="1">
                <a:latin typeface="Courier New"/>
                <a:cs typeface="Courier New"/>
              </a:rPr>
              <a:t>prenom</a:t>
            </a:r>
            <a:r>
              <a:rPr lang="fr-FR" sz="900" dirty="0">
                <a:latin typeface="Courier New"/>
                <a:cs typeface="Courier New"/>
              </a:rPr>
              <a:t>=</a:t>
            </a:r>
            <a:r>
              <a:rPr lang="fr-FR" sz="900" dirty="0" err="1">
                <a:latin typeface="Courier New"/>
                <a:cs typeface="Courier New"/>
              </a:rPr>
              <a:t>inputValue</a:t>
            </a:r>
            <a:r>
              <a:rPr lang="fr-FR" sz="900" dirty="0">
                <a:latin typeface="Courier New"/>
                <a:cs typeface="Courier New"/>
              </a:rPr>
              <a:t> ;</a:t>
            </a:r>
          </a:p>
          <a:p>
            <a:pPr lvl="1"/>
            <a:r>
              <a:rPr lang="fr-FR" sz="900" dirty="0">
                <a:latin typeface="Courier New"/>
                <a:cs typeface="Courier New"/>
              </a:rPr>
              <a:t>    END IF;</a:t>
            </a:r>
          </a:p>
          <a:p>
            <a:pPr lvl="1"/>
            <a:endParaRPr lang="fr-FR" sz="900" dirty="0">
              <a:latin typeface="Courier New"/>
              <a:cs typeface="Courier New"/>
            </a:endParaRPr>
          </a:p>
          <a:p>
            <a:pPr lvl="1"/>
            <a:r>
              <a:rPr lang="fr-FR" sz="900" dirty="0">
                <a:latin typeface="Courier New"/>
                <a:cs typeface="Courier New"/>
              </a:rPr>
              <a:t>    IF </a:t>
            </a:r>
            <a:r>
              <a:rPr lang="fr-FR" sz="900" dirty="0" err="1">
                <a:latin typeface="Courier New"/>
                <a:cs typeface="Courier New"/>
              </a:rPr>
              <a:t>inputAttribute</a:t>
            </a:r>
            <a:r>
              <a:rPr lang="fr-FR" sz="900" dirty="0">
                <a:latin typeface="Courier New"/>
                <a:cs typeface="Courier New"/>
              </a:rPr>
              <a:t> = 'id' THEN</a:t>
            </a:r>
          </a:p>
          <a:p>
            <a:pPr lvl="1"/>
            <a:r>
              <a:rPr lang="fr-FR" sz="900" dirty="0">
                <a:latin typeface="Courier New"/>
                <a:cs typeface="Courier New"/>
              </a:rPr>
              <a:t>       SELECT * FROM Etudiant WHERE id=</a:t>
            </a:r>
            <a:r>
              <a:rPr lang="fr-FR" sz="900" dirty="0" err="1">
                <a:latin typeface="Courier New"/>
                <a:cs typeface="Courier New"/>
              </a:rPr>
              <a:t>inputValue</a:t>
            </a:r>
            <a:r>
              <a:rPr lang="fr-FR" sz="900" dirty="0">
                <a:latin typeface="Courier New"/>
                <a:cs typeface="Courier New"/>
              </a:rPr>
              <a:t> ;</a:t>
            </a:r>
          </a:p>
          <a:p>
            <a:pPr lvl="1"/>
            <a:r>
              <a:rPr lang="fr-FR" sz="900" dirty="0">
                <a:latin typeface="Courier New"/>
                <a:cs typeface="Courier New"/>
              </a:rPr>
              <a:t>    END IF;</a:t>
            </a:r>
          </a:p>
          <a:p>
            <a:pPr lvl="1"/>
            <a:r>
              <a:rPr lang="fr-FR" sz="900" dirty="0">
                <a:latin typeface="Courier New"/>
                <a:cs typeface="Courier New"/>
              </a:rPr>
              <a:t>END;</a:t>
            </a:r>
          </a:p>
          <a:p>
            <a:endParaRPr lang="fr-FR" sz="900" dirty="0"/>
          </a:p>
        </p:txBody>
      </p:sp>
      <p:pic>
        <p:nvPicPr>
          <p:cNvPr id="2" name="Image 1" descr="Screen shot 2011-02-23 at 6.38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58" y="0"/>
            <a:ext cx="5196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52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498354"/>
          </a:xfrm>
        </p:spPr>
        <p:txBody>
          <a:bodyPr>
            <a:normAutofit fontScale="90000"/>
          </a:bodyPr>
          <a:lstStyle/>
          <a:p>
            <a:pPr algn="r"/>
            <a:r>
              <a:rPr lang="fr-FR" sz="3200" dirty="0" smtClean="0"/>
              <a:t>I. Accéder et extraire des données</a:t>
            </a:r>
            <a:endParaRPr lang="fr-FR" sz="32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9600" y="787358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ea"/>
              <a:buAutoNum type="circleNumDbPlain" startAt="2"/>
            </a:pPr>
            <a:r>
              <a:rPr lang="fr-FR" dirty="0" smtClean="0"/>
              <a:t>dans un système de gestion de base de données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9600" y="1196239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lt"/>
              <a:buAutoNum type="alphaLcParenR" startAt="2"/>
            </a:pPr>
            <a:r>
              <a:rPr lang="fr-FR" sz="1400" dirty="0" smtClean="0"/>
              <a:t>select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348" y="1557130"/>
            <a:ext cx="8602869" cy="5188143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Les PreparedStatement</a:t>
            </a:r>
          </a:p>
          <a:p>
            <a:pPr lvl="1"/>
            <a:r>
              <a:rPr lang="fr-FR" dirty="0" smtClean="0"/>
              <a:t>correspond à un "pattern" de requête que l'on veut exécuter souvent lors d'une même connexion</a:t>
            </a:r>
          </a:p>
          <a:p>
            <a:pPr lvl="1"/>
            <a:r>
              <a:rPr lang="fr-FR" dirty="0" smtClean="0"/>
              <a:t>on ouvre un PreparedStatement dans la BD</a:t>
            </a:r>
          </a:p>
          <a:p>
            <a:pPr lvl="1"/>
            <a:r>
              <a:rPr lang="fr-FR" dirty="0" smtClean="0"/>
              <a:t>on envoie ensuite simplement les paramètres manquants  (</a:t>
            </a:r>
            <a:r>
              <a:rPr lang="fr-FR" dirty="0" smtClean="0">
                <a:latin typeface="Courier New"/>
                <a:cs typeface="Courier New"/>
              </a:rPr>
              <a:t>?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intérêt : plus rapide que de créer plusieurs </a:t>
            </a:r>
            <a:r>
              <a:rPr lang="fr-FR" dirty="0" err="1" smtClean="0"/>
              <a:t>Statement</a:t>
            </a:r>
            <a:r>
              <a:rPr lang="fr-FR" dirty="0" smtClean="0"/>
              <a:t> car le pattern est déjà envoyé au SGBD et précompilé</a:t>
            </a:r>
            <a:endParaRPr lang="fr-FR" dirty="0"/>
          </a:p>
          <a:p>
            <a:pPr lvl="1"/>
            <a:endParaRPr lang="fr-FR" sz="1300" dirty="0" smtClean="0"/>
          </a:p>
          <a:p>
            <a:pPr marL="457200" lvl="1" indent="0">
              <a:buNone/>
            </a:pPr>
            <a:r>
              <a:rPr lang="fr-FR" sz="2400" dirty="0" smtClean="0">
                <a:latin typeface="Courier New"/>
                <a:cs typeface="Courier New"/>
              </a:rPr>
              <a:t>SELECT id, nom, </a:t>
            </a:r>
            <a:r>
              <a:rPr lang="fr-FR" sz="2400" dirty="0" err="1" smtClean="0">
                <a:latin typeface="Courier New"/>
                <a:cs typeface="Courier New"/>
              </a:rPr>
              <a:t>prenom</a:t>
            </a:r>
            <a:endParaRPr lang="fr-FR" sz="2400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fr-FR" sz="2400" dirty="0" smtClean="0">
                <a:latin typeface="Courier New"/>
                <a:cs typeface="Courier New"/>
              </a:rPr>
              <a:t>FROM Etudiant</a:t>
            </a:r>
          </a:p>
          <a:p>
            <a:pPr marL="457200" lvl="1" indent="0">
              <a:buNone/>
            </a:pPr>
            <a:r>
              <a:rPr lang="fr-FR" sz="2400" dirty="0" smtClean="0">
                <a:latin typeface="Courier New"/>
                <a:cs typeface="Courier New"/>
              </a:rPr>
              <a:t>WHERE nom=?;</a:t>
            </a:r>
          </a:p>
          <a:p>
            <a:pPr marL="457200" lvl="1" indent="0">
              <a:buNone/>
            </a:pPr>
            <a:endParaRPr lang="fr-FR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78881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-463824" y="508002"/>
            <a:ext cx="399774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200" dirty="0">
                <a:latin typeface="Courier New"/>
                <a:cs typeface="Courier New"/>
              </a:rPr>
              <a:t>SELECT id, nom, </a:t>
            </a:r>
            <a:r>
              <a:rPr lang="fr-FR" sz="1200" dirty="0" err="1">
                <a:latin typeface="Courier New"/>
                <a:cs typeface="Courier New"/>
              </a:rPr>
              <a:t>prenom</a:t>
            </a:r>
            <a:endParaRPr lang="fr-FR" sz="1200" dirty="0">
              <a:latin typeface="Courier New"/>
              <a:cs typeface="Courier New"/>
            </a:endParaRPr>
          </a:p>
          <a:p>
            <a:pPr lvl="1"/>
            <a:r>
              <a:rPr lang="fr-FR" sz="1200" dirty="0">
                <a:latin typeface="Courier New"/>
                <a:cs typeface="Courier New"/>
              </a:rPr>
              <a:t>FROM Etudiant</a:t>
            </a:r>
          </a:p>
          <a:p>
            <a:pPr lvl="1"/>
            <a:r>
              <a:rPr lang="fr-FR" sz="1200" dirty="0">
                <a:latin typeface="Courier New"/>
                <a:cs typeface="Courier New"/>
              </a:rPr>
              <a:t>WHERE nom=?;</a:t>
            </a:r>
          </a:p>
          <a:p>
            <a:endParaRPr lang="fr-FR" sz="1050" dirty="0"/>
          </a:p>
        </p:txBody>
      </p:sp>
      <p:pic>
        <p:nvPicPr>
          <p:cNvPr id="7" name="Image 6" descr="Screen shot 2011-02-23 at 7.10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21" y="364435"/>
            <a:ext cx="685135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4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-463824" y="508002"/>
            <a:ext cx="399774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200" dirty="0">
                <a:latin typeface="Courier New"/>
                <a:cs typeface="Courier New"/>
              </a:rPr>
              <a:t>SELECT id, nom, </a:t>
            </a:r>
            <a:r>
              <a:rPr lang="fr-FR" sz="1200" dirty="0" err="1">
                <a:latin typeface="Courier New"/>
                <a:cs typeface="Courier New"/>
              </a:rPr>
              <a:t>prenom</a:t>
            </a:r>
            <a:endParaRPr lang="fr-FR" sz="1200" dirty="0">
              <a:latin typeface="Courier New"/>
              <a:cs typeface="Courier New"/>
            </a:endParaRPr>
          </a:p>
          <a:p>
            <a:pPr lvl="1"/>
            <a:r>
              <a:rPr lang="fr-FR" sz="1200" dirty="0">
                <a:latin typeface="Courier New"/>
                <a:cs typeface="Courier New"/>
              </a:rPr>
              <a:t>FROM Etudiant</a:t>
            </a:r>
          </a:p>
          <a:p>
            <a:pPr lvl="1"/>
            <a:r>
              <a:rPr lang="fr-FR" sz="1200" dirty="0">
                <a:latin typeface="Courier New"/>
                <a:cs typeface="Courier New"/>
              </a:rPr>
              <a:t>WHERE nom=?;</a:t>
            </a:r>
          </a:p>
          <a:p>
            <a:endParaRPr lang="fr-FR" sz="1050" dirty="0"/>
          </a:p>
        </p:txBody>
      </p:sp>
      <p:pic>
        <p:nvPicPr>
          <p:cNvPr id="7" name="Image 6" descr="Screen shot 2011-02-23 at 7.10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21" y="364435"/>
            <a:ext cx="6851351" cy="6096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311423" y="4588936"/>
            <a:ext cx="3012290" cy="2162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fr-FR" sz="1200" b="1" dirty="0" smtClean="0">
                <a:cs typeface="Courier New"/>
              </a:rPr>
              <a:t>Si</a:t>
            </a:r>
          </a:p>
          <a:p>
            <a:pPr lvl="1"/>
            <a:r>
              <a:rPr lang="fr-FR" sz="1200" dirty="0" smtClean="0">
                <a:latin typeface="Courier New"/>
                <a:cs typeface="Courier New"/>
              </a:rPr>
              <a:t>SELECT </a:t>
            </a:r>
            <a:r>
              <a:rPr lang="fr-FR" sz="1200" dirty="0">
                <a:latin typeface="Courier New"/>
                <a:cs typeface="Courier New"/>
              </a:rPr>
              <a:t>id, nom, </a:t>
            </a:r>
            <a:r>
              <a:rPr lang="fr-FR" sz="1200" dirty="0" err="1">
                <a:latin typeface="Courier New"/>
                <a:cs typeface="Courier New"/>
              </a:rPr>
              <a:t>prenom</a:t>
            </a:r>
            <a:endParaRPr lang="fr-FR" sz="1200" dirty="0">
              <a:latin typeface="Courier New"/>
              <a:cs typeface="Courier New"/>
            </a:endParaRPr>
          </a:p>
          <a:p>
            <a:pPr lvl="1"/>
            <a:r>
              <a:rPr lang="fr-FR" sz="1200" dirty="0">
                <a:latin typeface="Courier New"/>
                <a:cs typeface="Courier New"/>
              </a:rPr>
              <a:t>FROM Etudiant</a:t>
            </a:r>
          </a:p>
          <a:p>
            <a:pPr lvl="1"/>
            <a:r>
              <a:rPr lang="fr-FR" sz="1200" dirty="0">
                <a:latin typeface="Courier New"/>
                <a:cs typeface="Courier New"/>
              </a:rPr>
              <a:t>WHERE nom=</a:t>
            </a:r>
            <a:r>
              <a:rPr lang="fr-FR" sz="1200" dirty="0" smtClean="0">
                <a:latin typeface="Courier New"/>
                <a:cs typeface="Courier New"/>
              </a:rPr>
              <a:t>?</a:t>
            </a:r>
          </a:p>
          <a:p>
            <a:pPr lvl="1"/>
            <a:r>
              <a:rPr lang="fr-FR" sz="1200" dirty="0">
                <a:latin typeface="Courier New"/>
                <a:cs typeface="Courier New"/>
              </a:rPr>
              <a:t> </a:t>
            </a:r>
            <a:r>
              <a:rPr lang="fr-FR" sz="1200" dirty="0" smtClean="0">
                <a:latin typeface="Courier New"/>
                <a:cs typeface="Courier New"/>
              </a:rPr>
              <a:t>AND </a:t>
            </a:r>
            <a:r>
              <a:rPr lang="fr-FR" sz="1200" dirty="0" err="1" smtClean="0">
                <a:latin typeface="Courier New"/>
                <a:cs typeface="Courier New"/>
              </a:rPr>
              <a:t>prenom</a:t>
            </a:r>
            <a:r>
              <a:rPr lang="fr-FR" sz="1200" dirty="0" smtClean="0">
                <a:latin typeface="Courier New"/>
                <a:cs typeface="Courier New"/>
              </a:rPr>
              <a:t>=?;</a:t>
            </a:r>
          </a:p>
          <a:p>
            <a:pPr lvl="1"/>
            <a:endParaRPr lang="fr-FR" sz="1200" dirty="0" smtClean="0">
              <a:latin typeface="Courier New"/>
              <a:cs typeface="Courier New"/>
            </a:endParaRPr>
          </a:p>
          <a:p>
            <a:pPr lvl="1"/>
            <a:r>
              <a:rPr lang="fr-FR" sz="1600" dirty="0" smtClean="0">
                <a:cs typeface="Courier New"/>
              </a:rPr>
              <a:t>alors</a:t>
            </a:r>
            <a:endParaRPr lang="fr-FR" sz="1200" dirty="0">
              <a:cs typeface="Courier New"/>
            </a:endParaRPr>
          </a:p>
          <a:p>
            <a:pPr lvl="1"/>
            <a:r>
              <a:rPr lang="fr-FR" sz="1200" dirty="0" err="1" smtClean="0">
                <a:latin typeface="Courier New"/>
                <a:cs typeface="Courier New"/>
              </a:rPr>
              <a:t>pStmt.setString</a:t>
            </a:r>
            <a:r>
              <a:rPr lang="fr-FR" sz="1200" dirty="0" smtClean="0">
                <a:latin typeface="Courier New"/>
                <a:cs typeface="Courier New"/>
              </a:rPr>
              <a:t>(1,nom)</a:t>
            </a:r>
          </a:p>
          <a:p>
            <a:pPr lvl="1"/>
            <a:r>
              <a:rPr lang="fr-FR" sz="1200" dirty="0" err="1" smtClean="0">
                <a:latin typeface="Courier New"/>
                <a:cs typeface="Courier New"/>
              </a:rPr>
              <a:t>pStmt.setString</a:t>
            </a:r>
            <a:r>
              <a:rPr lang="fr-FR" sz="1200" dirty="0" smtClean="0">
                <a:latin typeface="Courier New"/>
                <a:cs typeface="Courier New"/>
              </a:rPr>
              <a:t>(2,prenom)</a:t>
            </a:r>
          </a:p>
          <a:p>
            <a:pPr lvl="1"/>
            <a:endParaRPr lang="fr-FR" sz="1200" dirty="0">
              <a:latin typeface="Courier New"/>
              <a:cs typeface="Courier New"/>
            </a:endParaRPr>
          </a:p>
          <a:p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2401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498354"/>
          </a:xfrm>
        </p:spPr>
        <p:txBody>
          <a:bodyPr>
            <a:normAutofit fontScale="90000"/>
          </a:bodyPr>
          <a:lstStyle/>
          <a:p>
            <a:pPr algn="r"/>
            <a:r>
              <a:rPr lang="fr-FR" sz="3200" dirty="0" smtClean="0"/>
              <a:t>I. Accéder et extraire des données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11479"/>
            <a:ext cx="8229600" cy="513379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Un PreparedStatement est valable le temps d'une connexion</a:t>
            </a:r>
          </a:p>
          <a:p>
            <a:r>
              <a:rPr lang="fr-FR" dirty="0" smtClean="0"/>
              <a:t>Si </a:t>
            </a:r>
            <a:r>
              <a:rPr lang="fr-FR" dirty="0"/>
              <a:t>l</a:t>
            </a:r>
            <a:r>
              <a:rPr lang="fr-FR" dirty="0" smtClean="0"/>
              <a:t>es requêtes sont longues…</a:t>
            </a:r>
          </a:p>
          <a:p>
            <a:pPr lvl="1"/>
            <a:r>
              <a:rPr lang="fr-FR" dirty="0" smtClean="0"/>
              <a:t>si l'on enchaînes des requêtes longues lors d'une même co</a:t>
            </a:r>
            <a:r>
              <a:rPr lang="fr-FR" dirty="0"/>
              <a:t>n</a:t>
            </a:r>
            <a:r>
              <a:rPr lang="fr-FR" dirty="0" smtClean="0"/>
              <a:t>nexion, </a:t>
            </a:r>
          </a:p>
          <a:p>
            <a:pPr lvl="1"/>
            <a:r>
              <a:rPr lang="fr-FR" dirty="0" smtClean="0"/>
              <a:t>la connexion se ferme automatiquement au bout d'un certain temps, </a:t>
            </a:r>
          </a:p>
          <a:p>
            <a:pPr lvl="1"/>
            <a:r>
              <a:rPr lang="fr-FR" dirty="0" smtClean="0"/>
              <a:t>il faut donc détecter la fermeture et ouvrir une nouvelle connexion </a:t>
            </a:r>
            <a:endParaRPr lang="fr-FR" sz="2200" dirty="0"/>
          </a:p>
          <a:p>
            <a:pPr lvl="1"/>
            <a:r>
              <a:rPr lang="fr-FR" dirty="0" smtClean="0"/>
              <a:t>Cela peut impliquer de devoir ré-ouvrir les PreparedStatement</a:t>
            </a:r>
          </a:p>
          <a:p>
            <a:pPr lvl="1"/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9600" y="787358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ea"/>
              <a:buAutoNum type="circleNumDbPlain"/>
            </a:pPr>
            <a:r>
              <a:rPr lang="fr-FR" dirty="0" smtClean="0"/>
              <a:t>dans un système de gestion de base de données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9600" y="1196239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lt"/>
              <a:buAutoNum type="alphaLcParenR"/>
            </a:pPr>
            <a:r>
              <a:rPr lang="fr-FR" sz="1400" dirty="0" smtClean="0"/>
              <a:t>java</a:t>
            </a:r>
          </a:p>
        </p:txBody>
      </p:sp>
    </p:spTree>
    <p:extLst>
      <p:ext uri="{BB962C8B-B14F-4D97-AF65-F5344CB8AC3E}">
        <p14:creationId xmlns:p14="http://schemas.microsoft.com/office/powerpoint/2010/main" val="241918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creen shot 2011-02-24 at 4.12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67"/>
            <a:ext cx="9144000" cy="472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40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creen shot 2011-02-24 at 4.12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67"/>
            <a:ext cx="9144000" cy="47268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431832" y="2745994"/>
            <a:ext cx="3866375" cy="100796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fr-FR" sz="1400" i="1" dirty="0" smtClean="0"/>
              <a:t>Si lorsque l'on veut exécuter une nouvelle requête, </a:t>
            </a:r>
          </a:p>
          <a:p>
            <a:pPr>
              <a:lnSpc>
                <a:spcPct val="70000"/>
              </a:lnSpc>
            </a:pPr>
            <a:r>
              <a:rPr lang="fr-FR" sz="1400" i="1" dirty="0" smtClean="0"/>
              <a:t>cela échoue car la connexion est fermée</a:t>
            </a:r>
          </a:p>
          <a:p>
            <a:pPr>
              <a:lnSpc>
                <a:spcPct val="70000"/>
              </a:lnSpc>
            </a:pPr>
            <a:r>
              <a:rPr lang="fr-FR" sz="1400" i="1" dirty="0"/>
              <a:t>		</a:t>
            </a:r>
            <a:r>
              <a:rPr lang="fr-FR" sz="1400" i="1" dirty="0" smtClean="0"/>
              <a:t>on ré-ouvre la connexion</a:t>
            </a:r>
          </a:p>
          <a:p>
            <a:pPr>
              <a:lnSpc>
                <a:spcPct val="70000"/>
              </a:lnSpc>
            </a:pPr>
            <a:r>
              <a:rPr lang="fr-FR" sz="1400" i="1" dirty="0" smtClean="0"/>
              <a:t>		on relance la méthode de déclaration </a:t>
            </a:r>
          </a:p>
          <a:p>
            <a:pPr>
              <a:lnSpc>
                <a:spcPct val="70000"/>
              </a:lnSpc>
            </a:pPr>
            <a:r>
              <a:rPr lang="fr-FR" sz="1400" i="1" dirty="0"/>
              <a:t> </a:t>
            </a:r>
            <a:r>
              <a:rPr lang="fr-FR" sz="1400" i="1" dirty="0" smtClean="0"/>
              <a:t>          	                                     du PreparedStatement</a:t>
            </a:r>
          </a:p>
          <a:p>
            <a:pPr>
              <a:lnSpc>
                <a:spcPct val="70000"/>
              </a:lnSpc>
            </a:pPr>
            <a:r>
              <a:rPr lang="fr-FR" sz="1400" i="1" dirty="0"/>
              <a:t>	</a:t>
            </a:r>
            <a:r>
              <a:rPr lang="fr-FR" sz="1400" i="1" dirty="0" smtClean="0"/>
              <a:t>	on relance la méthode elle-même</a:t>
            </a:r>
          </a:p>
        </p:txBody>
      </p:sp>
    </p:spTree>
    <p:extLst>
      <p:ext uri="{BB962C8B-B14F-4D97-AF65-F5344CB8AC3E}">
        <p14:creationId xmlns:p14="http://schemas.microsoft.com/office/powerpoint/2010/main" val="2076144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498354"/>
          </a:xfrm>
        </p:spPr>
        <p:txBody>
          <a:bodyPr>
            <a:normAutofit fontScale="90000"/>
          </a:bodyPr>
          <a:lstStyle/>
          <a:p>
            <a:pPr algn="r"/>
            <a:r>
              <a:rPr lang="fr-FR" sz="3200" dirty="0" smtClean="0"/>
              <a:t>I. Accéder et extraire des données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11479"/>
            <a:ext cx="8229600" cy="5133794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InnoDB</a:t>
            </a:r>
            <a:r>
              <a:rPr lang="fr-FR" dirty="0" smtClean="0"/>
              <a:t> vs </a:t>
            </a:r>
            <a:r>
              <a:rPr lang="fr-FR" dirty="0" err="1" smtClean="0"/>
              <a:t>MyISAM</a:t>
            </a:r>
            <a:r>
              <a:rPr lang="fr-FR" dirty="0" smtClean="0"/>
              <a:t> vs </a:t>
            </a:r>
            <a:r>
              <a:rPr lang="fr-FR" dirty="0" smtClean="0"/>
              <a:t>MEMORY</a:t>
            </a:r>
            <a:endParaRPr lang="fr-FR" dirty="0" smtClean="0"/>
          </a:p>
          <a:p>
            <a:pPr lvl="1"/>
            <a:r>
              <a:rPr lang="fr-FR" dirty="0" smtClean="0"/>
              <a:t>Trois types de "</a:t>
            </a:r>
            <a:r>
              <a:rPr lang="fr-FR" dirty="0" err="1" smtClean="0"/>
              <a:t>storage</a:t>
            </a:r>
            <a:r>
              <a:rPr lang="fr-FR" dirty="0" smtClean="0"/>
              <a:t> </a:t>
            </a:r>
            <a:r>
              <a:rPr lang="fr-FR" dirty="0" err="1" smtClean="0"/>
              <a:t>engine</a:t>
            </a:r>
            <a:r>
              <a:rPr lang="fr-FR" dirty="0" smtClean="0"/>
              <a:t>"</a:t>
            </a:r>
          </a:p>
          <a:p>
            <a:pPr lvl="1"/>
            <a:r>
              <a:rPr lang="fr-FR" dirty="0" err="1" smtClean="0"/>
              <a:t>InnoDB</a:t>
            </a:r>
            <a:r>
              <a:rPr lang="fr-FR" dirty="0" smtClean="0"/>
              <a:t> par défaut dans MySQL</a:t>
            </a:r>
          </a:p>
          <a:p>
            <a:pPr lvl="1"/>
            <a:r>
              <a:rPr lang="fr-FR" dirty="0" smtClean="0"/>
              <a:t>sinon CREATE TABLE […] ENGINE=</a:t>
            </a:r>
            <a:r>
              <a:rPr lang="fr-FR" dirty="0" err="1" smtClean="0"/>
              <a:t>MyISAM</a:t>
            </a:r>
            <a:endParaRPr lang="fr-FR" dirty="0"/>
          </a:p>
          <a:p>
            <a:pPr marL="971550" lvl="1" indent="-514350">
              <a:buFont typeface="+mj-lt"/>
              <a:buAutoNum type="arabicPeriod"/>
            </a:pPr>
            <a:r>
              <a:rPr lang="fr-FR" dirty="0" err="1" smtClean="0"/>
              <a:t>InnoDB</a:t>
            </a:r>
            <a:r>
              <a:rPr lang="fr-FR" dirty="0" smtClean="0"/>
              <a:t> stocke physiquement les lignes dans l'ordre de la clé primaire vs </a:t>
            </a:r>
            <a:r>
              <a:rPr lang="fr-FR" dirty="0" err="1" smtClean="0"/>
              <a:t>MyISAM</a:t>
            </a:r>
            <a:r>
              <a:rPr lang="fr-FR" dirty="0" smtClean="0"/>
              <a:t> les stocke dans l'ordre de leur ajout – par conséquent </a:t>
            </a:r>
            <a:r>
              <a:rPr lang="fr-FR" dirty="0" err="1" smtClean="0"/>
              <a:t>InnoDB</a:t>
            </a:r>
            <a:r>
              <a:rPr lang="fr-FR" dirty="0" smtClean="0"/>
              <a:t> retourne plus vite les lignes avec moins de besoin de mémoire.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La taille des tables </a:t>
            </a:r>
            <a:r>
              <a:rPr lang="fr-FR" dirty="0" err="1" smtClean="0"/>
              <a:t>InnoDB</a:t>
            </a:r>
            <a:r>
              <a:rPr lang="fr-FR" dirty="0" smtClean="0"/>
              <a:t> &lt; </a:t>
            </a:r>
            <a:r>
              <a:rPr lang="fr-FR" dirty="0" err="1" smtClean="0"/>
              <a:t>MyISAM</a:t>
            </a:r>
            <a:endParaRPr lang="fr-FR" dirty="0"/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Une BD de table </a:t>
            </a:r>
            <a:r>
              <a:rPr lang="fr-FR" dirty="0" err="1" smtClean="0"/>
              <a:t>InnoDB</a:t>
            </a:r>
            <a:r>
              <a:rPr lang="fr-FR" dirty="0" smtClean="0"/>
              <a:t> ne peut pas être copié-collé d'un serveur à un autre (si le serveur tourne)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err="1" smtClean="0"/>
              <a:t>MyISAM</a:t>
            </a:r>
            <a:r>
              <a:rPr lang="fr-FR" dirty="0" smtClean="0"/>
              <a:t> permet de créer des </a:t>
            </a:r>
            <a:r>
              <a:rPr lang="fr-FR" i="1" dirty="0" smtClean="0"/>
              <a:t>indexes "full </a:t>
            </a:r>
            <a:r>
              <a:rPr lang="fr-FR" i="1" dirty="0" err="1" smtClean="0"/>
              <a:t>text</a:t>
            </a:r>
            <a:r>
              <a:rPr lang="fr-FR" i="1" dirty="0" smtClean="0"/>
              <a:t>"</a:t>
            </a:r>
            <a:r>
              <a:rPr lang="fr-FR" dirty="0" smtClean="0"/>
              <a:t> </a:t>
            </a:r>
            <a:r>
              <a:rPr lang="fr-FR" dirty="0" err="1" smtClean="0"/>
              <a:t>càd</a:t>
            </a:r>
            <a:r>
              <a:rPr lang="fr-FR" dirty="0" smtClean="0"/>
              <a:t> des indexes qui permettent des recherches rapides sur le contenu de champs texte longs.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et plus…</a:t>
            </a:r>
          </a:p>
          <a:p>
            <a:pPr lvl="1"/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9600" y="787358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ea"/>
              <a:buAutoNum type="circleNumDbPlain" startAt="2"/>
            </a:pPr>
            <a:r>
              <a:rPr lang="fr-FR" dirty="0" smtClean="0"/>
              <a:t>dans un système de gestion de base de données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9600" y="1196239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lt"/>
              <a:buAutoNum type="alphaLcParenR"/>
            </a:pPr>
            <a:r>
              <a:rPr lang="fr-FR" sz="1400" dirty="0" smtClean="0"/>
              <a:t>java</a:t>
            </a:r>
          </a:p>
        </p:txBody>
      </p:sp>
    </p:spTree>
    <p:extLst>
      <p:ext uri="{BB962C8B-B14F-4D97-AF65-F5344CB8AC3E}">
        <p14:creationId xmlns:p14="http://schemas.microsoft.com/office/powerpoint/2010/main" val="206204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498354"/>
          </a:xfrm>
        </p:spPr>
        <p:txBody>
          <a:bodyPr>
            <a:normAutofit fontScale="90000"/>
          </a:bodyPr>
          <a:lstStyle/>
          <a:p>
            <a:pPr algn="r"/>
            <a:r>
              <a:rPr lang="fr-FR" sz="3200" dirty="0" smtClean="0"/>
              <a:t>I. Accéder et extraire des données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85712"/>
            <a:ext cx="9144000" cy="5459561"/>
          </a:xfrm>
        </p:spPr>
        <p:txBody>
          <a:bodyPr/>
          <a:lstStyle/>
          <a:p>
            <a:r>
              <a:rPr lang="fr-FR" sz="2000" dirty="0" smtClean="0"/>
              <a:t>INSERT</a:t>
            </a:r>
          </a:p>
          <a:p>
            <a:pPr lvl="1"/>
            <a:r>
              <a:rPr lang="fr-FR" sz="1600" dirty="0" smtClean="0"/>
              <a:t>unique : </a:t>
            </a:r>
            <a:r>
              <a:rPr lang="fr-FR" sz="1100" dirty="0">
                <a:latin typeface="Courier New"/>
                <a:cs typeface="Courier New"/>
              </a:rPr>
              <a:t>INSERT INTO </a:t>
            </a:r>
            <a:r>
              <a:rPr lang="fr-FR" sz="1100" dirty="0" err="1">
                <a:latin typeface="Courier New"/>
                <a:cs typeface="Courier New"/>
              </a:rPr>
              <a:t>nom_de_table</a:t>
            </a:r>
            <a:r>
              <a:rPr lang="fr-FR" sz="1100" dirty="0">
                <a:latin typeface="Courier New"/>
                <a:cs typeface="Courier New"/>
              </a:rPr>
              <a:t> (col1,</a:t>
            </a:r>
            <a:r>
              <a:rPr lang="fr-FR" sz="1100" dirty="0" smtClean="0">
                <a:latin typeface="Courier New"/>
                <a:cs typeface="Courier New"/>
              </a:rPr>
              <a:t>col2,col3) </a:t>
            </a:r>
            <a:r>
              <a:rPr lang="fr-FR" sz="1100" dirty="0">
                <a:latin typeface="Courier New"/>
                <a:cs typeface="Courier New"/>
              </a:rPr>
              <a:t>VALUES(15</a:t>
            </a:r>
            <a:r>
              <a:rPr lang="fr-FR" sz="1100" dirty="0" smtClean="0">
                <a:latin typeface="Courier New"/>
                <a:cs typeface="Courier New"/>
              </a:rPr>
              <a:t>,Elise,BOINNOT)</a:t>
            </a:r>
            <a:r>
              <a:rPr lang="fr-FR" sz="1100" dirty="0">
                <a:latin typeface="Courier New"/>
                <a:cs typeface="Courier New"/>
              </a:rPr>
              <a:t>; </a:t>
            </a:r>
            <a:endParaRPr lang="fr-FR" sz="1100" dirty="0" smtClean="0">
              <a:latin typeface="Courier New"/>
              <a:cs typeface="Courier New"/>
            </a:endParaRPr>
          </a:p>
          <a:p>
            <a:pPr lvl="1"/>
            <a:r>
              <a:rPr lang="fr-FR" sz="1600" dirty="0" smtClean="0"/>
              <a:t>multiple : </a:t>
            </a:r>
            <a:r>
              <a:rPr lang="fr-FR" sz="1050" dirty="0">
                <a:latin typeface="Courier New"/>
                <a:cs typeface="Courier New"/>
              </a:rPr>
              <a:t>INSERT INTO </a:t>
            </a:r>
            <a:r>
              <a:rPr lang="fr-FR" sz="1050" dirty="0" err="1">
                <a:latin typeface="Courier New"/>
                <a:cs typeface="Courier New"/>
              </a:rPr>
              <a:t>nom_de_table</a:t>
            </a:r>
            <a:r>
              <a:rPr lang="fr-FR" sz="1050" dirty="0">
                <a:latin typeface="Courier New"/>
                <a:cs typeface="Courier New"/>
              </a:rPr>
              <a:t> (col1,col2,col3) VALUES(15,Elise,BOINNOT</a:t>
            </a:r>
            <a:r>
              <a:rPr lang="fr-FR" sz="1050" dirty="0" smtClean="0">
                <a:latin typeface="Courier New"/>
                <a:cs typeface="Courier New"/>
              </a:rPr>
              <a:t>), (16,Mathieu,BOULDOIRE); </a:t>
            </a:r>
            <a:endParaRPr lang="fr-FR" sz="1600" dirty="0" smtClean="0"/>
          </a:p>
          <a:p>
            <a:r>
              <a:rPr lang="fr-FR" sz="2000" dirty="0" smtClean="0"/>
              <a:t>LOAD DATA INFILE (plus rapide)</a:t>
            </a:r>
            <a:endParaRPr lang="fr-FR" sz="105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fr-FR" sz="1050" dirty="0" smtClean="0">
                <a:latin typeface="Courier New"/>
                <a:cs typeface="Courier New"/>
              </a:rPr>
              <a:t>	LOAD </a:t>
            </a:r>
            <a:r>
              <a:rPr lang="fr-FR" sz="1050" dirty="0">
                <a:latin typeface="Courier New"/>
                <a:cs typeface="Courier New"/>
              </a:rPr>
              <a:t>DATA INFILE '/</a:t>
            </a:r>
            <a:r>
              <a:rPr lang="fr-FR" sz="1050" dirty="0" err="1">
                <a:latin typeface="Courier New"/>
                <a:cs typeface="Courier New"/>
              </a:rPr>
              <a:t>Users</a:t>
            </a:r>
            <a:r>
              <a:rPr lang="fr-FR" sz="1050" dirty="0">
                <a:latin typeface="Courier New"/>
                <a:cs typeface="Courier New"/>
              </a:rPr>
              <a:t>/</a:t>
            </a:r>
            <a:r>
              <a:rPr lang="fr-FR" sz="1050" dirty="0" err="1">
                <a:latin typeface="Courier New"/>
                <a:cs typeface="Courier New"/>
              </a:rPr>
              <a:t>coulet</a:t>
            </a:r>
            <a:r>
              <a:rPr lang="fr-FR" sz="1050" dirty="0">
                <a:latin typeface="Courier New"/>
                <a:cs typeface="Courier New"/>
              </a:rPr>
              <a:t>/</a:t>
            </a:r>
            <a:r>
              <a:rPr lang="fr-FR" sz="1050" dirty="0" err="1">
                <a:latin typeface="Courier New"/>
                <a:cs typeface="Courier New"/>
              </a:rPr>
              <a:t>teaching</a:t>
            </a:r>
            <a:r>
              <a:rPr lang="fr-FR" sz="1050" dirty="0">
                <a:latin typeface="Courier New"/>
                <a:cs typeface="Courier New"/>
              </a:rPr>
              <a:t>/</a:t>
            </a:r>
            <a:r>
              <a:rPr lang="fr-FR" sz="1050" dirty="0" err="1">
                <a:latin typeface="Courier New"/>
                <a:cs typeface="Courier New"/>
              </a:rPr>
              <a:t>esial</a:t>
            </a:r>
            <a:r>
              <a:rPr lang="fr-FR" sz="1050" dirty="0">
                <a:latin typeface="Courier New"/>
                <a:cs typeface="Courier New"/>
              </a:rPr>
              <a:t>/GMD/</a:t>
            </a:r>
            <a:r>
              <a:rPr lang="fr-FR" sz="1050" dirty="0" err="1">
                <a:latin typeface="Courier New"/>
                <a:cs typeface="Courier New"/>
              </a:rPr>
              <a:t>dossier_test</a:t>
            </a:r>
            <a:r>
              <a:rPr lang="fr-FR" sz="1050" dirty="0">
                <a:latin typeface="Courier New"/>
                <a:cs typeface="Courier New"/>
              </a:rPr>
              <a:t>/liste_2a.csv' INTO TABLE Etudiant </a:t>
            </a:r>
          </a:p>
          <a:p>
            <a:pPr marL="0" indent="0">
              <a:buNone/>
            </a:pPr>
            <a:r>
              <a:rPr lang="fr-FR" sz="1050" dirty="0" smtClean="0">
                <a:latin typeface="Courier New"/>
                <a:cs typeface="Courier New"/>
              </a:rPr>
              <a:t>	FIELDS </a:t>
            </a:r>
            <a:r>
              <a:rPr lang="fr-FR" sz="1050" dirty="0">
                <a:latin typeface="Courier New"/>
                <a:cs typeface="Courier New"/>
              </a:rPr>
              <a:t>TERMINATED BY ','</a:t>
            </a:r>
          </a:p>
          <a:p>
            <a:pPr marL="0" indent="0">
              <a:buNone/>
            </a:pPr>
            <a:r>
              <a:rPr lang="fr-FR" sz="1050" dirty="0" smtClean="0">
                <a:latin typeface="Courier New"/>
                <a:cs typeface="Courier New"/>
              </a:rPr>
              <a:t>	LINES </a:t>
            </a:r>
            <a:r>
              <a:rPr lang="fr-FR" sz="1050" dirty="0">
                <a:latin typeface="Courier New"/>
                <a:cs typeface="Courier New"/>
              </a:rPr>
              <a:t>TERMINATED BY '\r'</a:t>
            </a:r>
          </a:p>
          <a:p>
            <a:pPr marL="0" indent="0">
              <a:buNone/>
            </a:pPr>
            <a:r>
              <a:rPr lang="fr-FR" sz="1050" dirty="0" smtClean="0">
                <a:latin typeface="Courier New"/>
                <a:cs typeface="Courier New"/>
              </a:rPr>
              <a:t>	IGNORE </a:t>
            </a:r>
            <a:r>
              <a:rPr lang="fr-FR" sz="1050" dirty="0">
                <a:latin typeface="Courier New"/>
                <a:cs typeface="Courier New"/>
              </a:rPr>
              <a:t>1 LINES;</a:t>
            </a:r>
            <a:endParaRPr lang="fr-FR" sz="1050" dirty="0" smtClean="0">
              <a:latin typeface="Courier New"/>
              <a:cs typeface="Courier New"/>
            </a:endParaRPr>
          </a:p>
          <a:p>
            <a:pPr lvl="1"/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9600" y="787358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ea"/>
              <a:buAutoNum type="circleNumDbPlain" startAt="2"/>
            </a:pPr>
            <a:r>
              <a:rPr lang="fr-FR" dirty="0" smtClean="0"/>
              <a:t>dans un système de gestion de base de données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9600" y="1196239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lt"/>
              <a:buAutoNum type="alphaLcParenR"/>
            </a:pPr>
            <a:r>
              <a:rPr lang="fr-FR" sz="1400" dirty="0" smtClean="0"/>
              <a:t>insert</a:t>
            </a:r>
          </a:p>
        </p:txBody>
      </p:sp>
      <p:pic>
        <p:nvPicPr>
          <p:cNvPr id="5" name="Image 4" descr="Screen shot 2011-02-23 at 3.2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2" y="3605702"/>
            <a:ext cx="2597883" cy="2981739"/>
          </a:xfrm>
          <a:prstGeom prst="rect">
            <a:avLst/>
          </a:prstGeom>
        </p:spPr>
      </p:pic>
      <p:pic>
        <p:nvPicPr>
          <p:cNvPr id="6" name="Image 5" descr="Screen shot 2011-02-23 at 3.25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41" y="3188172"/>
            <a:ext cx="4737246" cy="3633304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2797034" y="4239594"/>
            <a:ext cx="15526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92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498354"/>
          </a:xfrm>
        </p:spPr>
        <p:txBody>
          <a:bodyPr>
            <a:normAutofit fontScale="90000"/>
          </a:bodyPr>
          <a:lstStyle/>
          <a:p>
            <a:pPr algn="r"/>
            <a:r>
              <a:rPr lang="fr-FR" sz="3200" dirty="0" smtClean="0"/>
              <a:t>I. Accéder et extraire des données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32207"/>
            <a:ext cx="8686800" cy="5304315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Quelques éléments pour améliorer l'accès au contenu de bases de données</a:t>
            </a:r>
          </a:p>
          <a:p>
            <a:pPr lvl="1"/>
            <a:r>
              <a:rPr lang="fr-FR" dirty="0"/>
              <a:t>utiliser les </a:t>
            </a:r>
            <a:r>
              <a:rPr lang="fr-FR" dirty="0" err="1" smtClean="0"/>
              <a:t>PreparedStatements</a:t>
            </a:r>
            <a:endParaRPr lang="fr-FR" dirty="0" smtClean="0"/>
          </a:p>
          <a:p>
            <a:pPr lvl="1"/>
            <a:r>
              <a:rPr lang="fr-FR" dirty="0"/>
              <a:t>utiliser le bon type de table (</a:t>
            </a:r>
            <a:r>
              <a:rPr lang="fr-FR" dirty="0" err="1" smtClean="0"/>
              <a:t>InnoDB</a:t>
            </a:r>
            <a:r>
              <a:rPr lang="fr-FR" sz="1400" dirty="0" smtClean="0"/>
              <a:t> </a:t>
            </a:r>
            <a:r>
              <a:rPr lang="fr-FR" dirty="0" smtClean="0"/>
              <a:t>vs</a:t>
            </a:r>
            <a:r>
              <a:rPr lang="fr-FR" dirty="0"/>
              <a:t>. </a:t>
            </a:r>
            <a:r>
              <a:rPr lang="fr-FR" dirty="0" err="1" smtClean="0"/>
              <a:t>MyISAM</a:t>
            </a:r>
            <a:r>
              <a:rPr lang="fr-FR" dirty="0"/>
              <a:t> </a:t>
            </a:r>
            <a:r>
              <a:rPr lang="fr-FR" dirty="0" err="1" smtClean="0"/>
              <a:t>vs.Memory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dirty="0" smtClean="0"/>
              <a:t>limiter le nombre de connexions </a:t>
            </a:r>
            <a:r>
              <a:rPr lang="fr-FR" sz="2400" dirty="0" smtClean="0"/>
              <a:t>(en parallèle et successives)</a:t>
            </a:r>
            <a:endParaRPr lang="fr-FR" dirty="0"/>
          </a:p>
          <a:p>
            <a:pPr lvl="1"/>
            <a:r>
              <a:rPr lang="fr-FR" dirty="0" smtClean="0"/>
              <a:t>exécuter les requêtes directement sur la machine du serveur de BD  </a:t>
            </a:r>
          </a:p>
          <a:p>
            <a:pPr lvl="1"/>
            <a:r>
              <a:rPr lang="fr-FR" dirty="0" smtClean="0"/>
              <a:t>utiliser des types de données et tailles de champs adaptés</a:t>
            </a:r>
          </a:p>
          <a:p>
            <a:pPr lvl="1"/>
            <a:r>
              <a:rPr lang="fr-FR" dirty="0" smtClean="0"/>
              <a:t>indexer les bons champs des tables</a:t>
            </a:r>
          </a:p>
          <a:p>
            <a:pPr lvl="1"/>
            <a:r>
              <a:rPr lang="fr-FR" dirty="0" smtClean="0"/>
              <a:t>utiliser des clés numériques</a:t>
            </a:r>
          </a:p>
          <a:p>
            <a:pPr lvl="1"/>
            <a:r>
              <a:rPr lang="fr-FR" dirty="0" smtClean="0"/>
              <a:t>faire les jointures sur des clés numériques</a:t>
            </a:r>
          </a:p>
          <a:p>
            <a:pPr lvl="1"/>
            <a:r>
              <a:rPr lang="fr-FR" dirty="0" smtClean="0"/>
              <a:t>créer des tables d'index pour les jointures</a:t>
            </a:r>
          </a:p>
          <a:p>
            <a:pPr lvl="1"/>
            <a:r>
              <a:rPr lang="fr-FR" dirty="0" smtClean="0"/>
              <a:t>partition horizontale / partition verticale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9600" y="787358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ea"/>
              <a:buAutoNum type="circleNumDbPlain" startAt="2"/>
            </a:pPr>
            <a:r>
              <a:rPr lang="fr-FR" dirty="0" smtClean="0"/>
              <a:t>dans un système de gestion de base de données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9600" y="1196239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lt"/>
              <a:buAutoNum type="alphaLcParenR"/>
            </a:pPr>
            <a:r>
              <a:rPr lang="fr-FR" sz="1400" dirty="0" smtClean="0"/>
              <a:t>java</a:t>
            </a:r>
          </a:p>
        </p:txBody>
      </p:sp>
    </p:spTree>
    <p:extLst>
      <p:ext uri="{BB962C8B-B14F-4D97-AF65-F5344CB8AC3E}">
        <p14:creationId xmlns:p14="http://schemas.microsoft.com/office/powerpoint/2010/main" val="217516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498354"/>
          </a:xfrm>
        </p:spPr>
        <p:txBody>
          <a:bodyPr>
            <a:normAutofit fontScale="90000"/>
          </a:bodyPr>
          <a:lstStyle/>
          <a:p>
            <a:pPr algn="r"/>
            <a:r>
              <a:rPr lang="fr-FR" sz="3200" dirty="0" smtClean="0"/>
              <a:t>I. Accéder et extraire des données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32207"/>
            <a:ext cx="8229600" cy="530431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Service Web</a:t>
            </a:r>
          </a:p>
          <a:p>
            <a:pPr lvl="1"/>
            <a:r>
              <a:rPr lang="fr-FR" dirty="0"/>
              <a:t>ensemble de fonctionnalités exposées </a:t>
            </a:r>
            <a:r>
              <a:rPr lang="fr-FR" dirty="0" smtClean="0"/>
              <a:t>sur Internet</a:t>
            </a:r>
          </a:p>
          <a:p>
            <a:r>
              <a:rPr lang="fr-FR" dirty="0" smtClean="0"/>
              <a:t>REST est un type de service Web</a:t>
            </a:r>
          </a:p>
          <a:p>
            <a:pPr lvl="1"/>
            <a:r>
              <a:rPr lang="fr-FR" dirty="0" err="1" smtClean="0"/>
              <a:t>REpresentational</a:t>
            </a:r>
            <a:r>
              <a:rPr lang="fr-FR" dirty="0" smtClean="0"/>
              <a:t> State Transfer</a:t>
            </a:r>
          </a:p>
          <a:p>
            <a:pPr lvl="1"/>
            <a:r>
              <a:rPr lang="fr-FR" dirty="0" smtClean="0"/>
              <a:t>Les services REST exposent leurs fonctionnalités </a:t>
            </a:r>
            <a:r>
              <a:rPr lang="fr-FR" dirty="0"/>
              <a:t>comme un ensemble de ressources (</a:t>
            </a:r>
            <a:r>
              <a:rPr lang="fr-FR" dirty="0">
                <a:hlinkClick r:id="rId2" tooltip="URI"/>
              </a:rPr>
              <a:t>URI</a:t>
            </a:r>
            <a:r>
              <a:rPr lang="fr-FR" dirty="0"/>
              <a:t>) identifiables et accessibles par la syntaxe et la sémantique du protocole </a:t>
            </a:r>
            <a:r>
              <a:rPr lang="fr-FR" dirty="0">
                <a:hlinkClick r:id="rId3" tooltip="HTTP"/>
              </a:rPr>
              <a:t>HTTP</a:t>
            </a:r>
            <a:r>
              <a:rPr lang="fr-FR" dirty="0"/>
              <a:t>. Les Services Web de type </a:t>
            </a:r>
            <a:r>
              <a:rPr lang="fr-FR" dirty="0">
                <a:hlinkClick r:id="rId4" tooltip="Representational state transfer"/>
              </a:rPr>
              <a:t>REST</a:t>
            </a:r>
            <a:r>
              <a:rPr lang="fr-FR" dirty="0"/>
              <a:t> sont donc basés sur l'architecture du </a:t>
            </a:r>
            <a:r>
              <a:rPr lang="fr-FR" dirty="0">
                <a:hlinkClick r:id="rId5" tooltip="Web"/>
              </a:rPr>
              <a:t>web</a:t>
            </a:r>
            <a:r>
              <a:rPr lang="fr-FR" dirty="0"/>
              <a:t> et ses standards de base : </a:t>
            </a:r>
            <a:r>
              <a:rPr lang="fr-FR" dirty="0">
                <a:hlinkClick r:id="rId3" tooltip="HTTP"/>
              </a:rPr>
              <a:t>HTTP</a:t>
            </a:r>
            <a:r>
              <a:rPr lang="fr-FR" dirty="0"/>
              <a:t> et </a:t>
            </a:r>
            <a:r>
              <a:rPr lang="fr-FR" dirty="0" smtClean="0">
                <a:hlinkClick r:id="rId2" tooltip="URI"/>
              </a:rPr>
              <a:t>URI</a:t>
            </a:r>
            <a:endParaRPr lang="fr-FR" dirty="0" smtClean="0"/>
          </a:p>
          <a:p>
            <a:pPr lvl="1"/>
            <a:r>
              <a:rPr lang="fr-FR" dirty="0" smtClean="0"/>
              <a:t>client/serveur sont remplacé par agent/ressource</a:t>
            </a:r>
          </a:p>
          <a:p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9600" y="787358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ea"/>
              <a:buAutoNum type="circleNumDbPlain" startAt="2"/>
            </a:pPr>
            <a:r>
              <a:rPr lang="fr-FR" dirty="0" smtClean="0"/>
              <a:t>à partir d'un service REST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9600" y="1196239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lt"/>
              <a:buAutoNum type="alphaLcParenR"/>
            </a:pPr>
            <a:r>
              <a:rPr lang="fr-FR" sz="1400" dirty="0" smtClean="0"/>
              <a:t>Client REST</a:t>
            </a:r>
          </a:p>
        </p:txBody>
      </p:sp>
    </p:spTree>
    <p:extLst>
      <p:ext uri="{BB962C8B-B14F-4D97-AF65-F5344CB8AC3E}">
        <p14:creationId xmlns:p14="http://schemas.microsoft.com/office/powerpoint/2010/main" val="275547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498354"/>
          </a:xfrm>
        </p:spPr>
        <p:txBody>
          <a:bodyPr>
            <a:normAutofit fontScale="90000"/>
          </a:bodyPr>
          <a:lstStyle/>
          <a:p>
            <a:pPr algn="r"/>
            <a:r>
              <a:rPr lang="fr-FR" sz="3200" dirty="0" smtClean="0"/>
              <a:t>I. Accéder et extraire des données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239"/>
            <a:ext cx="8229600" cy="5540284"/>
          </a:xfrm>
        </p:spPr>
        <p:txBody>
          <a:bodyPr>
            <a:normAutofit/>
          </a:bodyPr>
          <a:lstStyle/>
          <a:p>
            <a:r>
              <a:rPr lang="fr-FR" dirty="0" smtClean="0"/>
              <a:t>Exemple de serveur REST</a:t>
            </a:r>
          </a:p>
          <a:p>
            <a:pPr lvl="1"/>
            <a:r>
              <a:rPr lang="fr-FR" dirty="0" smtClean="0"/>
              <a:t>le NCBO et son serveur d'ontologies biomédicales</a:t>
            </a:r>
          </a:p>
          <a:p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9600" y="787358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ea"/>
              <a:buAutoNum type="circleNumDbPlain" startAt="2"/>
            </a:pPr>
            <a:r>
              <a:rPr lang="fr-FR" dirty="0" smtClean="0"/>
              <a:t>à partir d'un service REST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9600" y="1196239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lt"/>
              <a:buAutoNum type="alphaLcParenR"/>
            </a:pPr>
            <a:r>
              <a:rPr lang="fr-FR" sz="1400" dirty="0" smtClean="0"/>
              <a:t>Client REST</a:t>
            </a:r>
          </a:p>
        </p:txBody>
      </p:sp>
      <p:pic>
        <p:nvPicPr>
          <p:cNvPr id="5" name="Image 4" descr="Screen shot 2011-02-24 at 7.58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" y="2231571"/>
            <a:ext cx="6238561" cy="45775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6395357" y="4118429"/>
            <a:ext cx="53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GUI</a:t>
            </a:r>
          </a:p>
        </p:txBody>
      </p:sp>
    </p:spTree>
    <p:extLst>
      <p:ext uri="{BB962C8B-B14F-4D97-AF65-F5344CB8AC3E}">
        <p14:creationId xmlns:p14="http://schemas.microsoft.com/office/powerpoint/2010/main" val="57746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498354"/>
          </a:xfrm>
        </p:spPr>
        <p:txBody>
          <a:bodyPr>
            <a:normAutofit fontScale="90000"/>
          </a:bodyPr>
          <a:lstStyle/>
          <a:p>
            <a:pPr algn="r"/>
            <a:r>
              <a:rPr lang="fr-FR" sz="3200" dirty="0" smtClean="0"/>
              <a:t>I. Accéder et extraire des données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239"/>
            <a:ext cx="8229600" cy="5540284"/>
          </a:xfrm>
        </p:spPr>
        <p:txBody>
          <a:bodyPr>
            <a:normAutofit/>
          </a:bodyPr>
          <a:lstStyle/>
          <a:p>
            <a:r>
              <a:rPr lang="fr-FR" dirty="0" smtClean="0"/>
              <a:t>Exemple de serveur REST</a:t>
            </a:r>
          </a:p>
          <a:p>
            <a:pPr lvl="1"/>
            <a:r>
              <a:rPr lang="fr-FR" dirty="0" smtClean="0"/>
              <a:t>le NCBO et son serveur d'ontologies biomédicales</a:t>
            </a:r>
          </a:p>
          <a:p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9600" y="787358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ea"/>
              <a:buAutoNum type="circleNumDbPlain" startAt="2"/>
            </a:pPr>
            <a:r>
              <a:rPr lang="fr-FR" dirty="0" smtClean="0"/>
              <a:t>à partir d'un service REST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9600" y="1196239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lt"/>
              <a:buAutoNum type="alphaLcParenR"/>
            </a:pPr>
            <a:r>
              <a:rPr lang="fr-FR" sz="1400" dirty="0" smtClean="0"/>
              <a:t>Client REST</a:t>
            </a:r>
          </a:p>
        </p:txBody>
      </p:sp>
      <p:pic>
        <p:nvPicPr>
          <p:cNvPr id="5" name="Image 4" descr="Screen shot 2011-02-24 at 7.58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0" y="3075214"/>
            <a:ext cx="4421175" cy="32440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</p:pic>
      <p:pic>
        <p:nvPicPr>
          <p:cNvPr id="6" name="Image 5" descr="Screen shot 2011-02-24 at 8.01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929" y="2408609"/>
            <a:ext cx="6408057" cy="432791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7967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498354"/>
          </a:xfrm>
        </p:spPr>
        <p:txBody>
          <a:bodyPr>
            <a:normAutofit fontScale="90000"/>
          </a:bodyPr>
          <a:lstStyle/>
          <a:p>
            <a:pPr algn="r"/>
            <a:r>
              <a:rPr lang="fr-FR" sz="3200" dirty="0" smtClean="0"/>
              <a:t>I. Accéder et extraire des données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78643"/>
            <a:ext cx="8590642" cy="5257880"/>
          </a:xfrm>
        </p:spPr>
        <p:txBody>
          <a:bodyPr>
            <a:normAutofit/>
          </a:bodyPr>
          <a:lstStyle/>
          <a:p>
            <a:r>
              <a:rPr lang="fr-FR" dirty="0" smtClean="0"/>
              <a:t>2 modes d'interrogation (comme http)</a:t>
            </a:r>
          </a:p>
          <a:p>
            <a:pPr lvl="1"/>
            <a:r>
              <a:rPr lang="fr-FR" dirty="0" smtClean="0"/>
              <a:t>GET :</a:t>
            </a:r>
          </a:p>
          <a:p>
            <a:pPr lvl="1"/>
            <a:r>
              <a:rPr lang="fr-FR" dirty="0" smtClean="0"/>
              <a:t>POST : les paramètres ne sont pas visibles dans l'URL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9600" y="787358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ea"/>
              <a:buAutoNum type="circleNumDbPlain" startAt="2"/>
            </a:pPr>
            <a:r>
              <a:rPr lang="fr-FR" dirty="0" smtClean="0"/>
              <a:t>à partir d'un service REST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9600" y="1196239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lt"/>
              <a:buAutoNum type="alphaLcParenR"/>
            </a:pPr>
            <a:r>
              <a:rPr lang="fr-FR" sz="1400" dirty="0" smtClean="0"/>
              <a:t>Client REST</a:t>
            </a:r>
          </a:p>
        </p:txBody>
      </p:sp>
      <p:pic>
        <p:nvPicPr>
          <p:cNvPr id="8" name="Image 7" descr="Screen shot 2011-02-24 at 8.06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85" y="2237921"/>
            <a:ext cx="6954157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6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reen shot 2011-02-24 at 10.43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6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38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reen shot 2011-02-24 at 8.19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" y="0"/>
            <a:ext cx="8918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7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498354"/>
          </a:xfrm>
        </p:spPr>
        <p:txBody>
          <a:bodyPr>
            <a:normAutofit fontScale="90000"/>
          </a:bodyPr>
          <a:lstStyle/>
          <a:p>
            <a:pPr algn="r"/>
            <a:r>
              <a:rPr lang="fr-FR" sz="3200" dirty="0" smtClean="0"/>
              <a:t>I. Accéder et extraire des données</a:t>
            </a:r>
            <a:endParaRPr lang="fr-FR" sz="32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9600" y="787358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ea"/>
              <a:buAutoNum type="circleNumDbPlain" startAt="2"/>
            </a:pPr>
            <a:r>
              <a:rPr lang="fr-FR" dirty="0" smtClean="0"/>
              <a:t>à partir d'un service REST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9600" y="1196239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lt"/>
              <a:buAutoNum type="alphaLcParenR" startAt="2"/>
            </a:pPr>
            <a:r>
              <a:rPr lang="fr-FR" sz="1400" dirty="0" smtClean="0"/>
              <a:t>Serveur REST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2456127"/>
            <a:ext cx="8590642" cy="4280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Déployer un Serveur REST : </a:t>
            </a:r>
          </a:p>
          <a:p>
            <a:pPr marL="0" indent="0">
              <a:buFont typeface="Arial"/>
              <a:buNone/>
            </a:pPr>
            <a:r>
              <a:rPr lang="fr-FR" dirty="0" smtClean="0"/>
              <a:t>			Non abordé dans </a:t>
            </a:r>
            <a:r>
              <a:rPr lang="fr-FR" dirty="0"/>
              <a:t>c</a:t>
            </a:r>
            <a:r>
              <a:rPr lang="fr-FR" dirty="0" smtClean="0"/>
              <a:t>e module. </a:t>
            </a:r>
          </a:p>
        </p:txBody>
      </p:sp>
    </p:spTree>
    <p:extLst>
      <p:ext uri="{BB962C8B-B14F-4D97-AF65-F5344CB8AC3E}">
        <p14:creationId xmlns:p14="http://schemas.microsoft.com/office/powerpoint/2010/main" val="152794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498354"/>
          </a:xfrm>
        </p:spPr>
        <p:txBody>
          <a:bodyPr>
            <a:normAutofit fontScale="90000"/>
          </a:bodyPr>
          <a:lstStyle/>
          <a:p>
            <a:pPr algn="r"/>
            <a:r>
              <a:rPr lang="fr-FR" sz="3200" dirty="0" smtClean="0"/>
              <a:t>I. Accéder et extraire des données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4593"/>
            <a:ext cx="8590642" cy="5041930"/>
          </a:xfrm>
        </p:spPr>
        <p:txBody>
          <a:bodyPr>
            <a:normAutofit/>
          </a:bodyPr>
          <a:lstStyle/>
          <a:p>
            <a:r>
              <a:rPr lang="fr-FR" dirty="0" smtClean="0"/>
              <a:t>Rappels</a:t>
            </a:r>
          </a:p>
          <a:p>
            <a:pPr lvl="1"/>
            <a:r>
              <a:rPr lang="fr-FR" dirty="0" smtClean="0"/>
              <a:t>les API SAX et DOM</a:t>
            </a:r>
          </a:p>
          <a:p>
            <a:pPr lvl="2"/>
            <a:r>
              <a:rPr lang="fr-FR" dirty="0" smtClean="0"/>
              <a:t>DOM : chargement de l'intégralité de l'arbre XML en mémoire</a:t>
            </a:r>
          </a:p>
          <a:p>
            <a:pPr lvl="2"/>
            <a:r>
              <a:rPr lang="fr-FR" dirty="0" smtClean="0"/>
              <a:t>SAX </a:t>
            </a:r>
            <a:r>
              <a:rPr lang="fr-FR" i="1" dirty="0" err="1" smtClean="0"/>
              <a:t>scales</a:t>
            </a:r>
            <a:r>
              <a:rPr lang="fr-FR" dirty="0" smtClean="0"/>
              <a:t> : </a:t>
            </a:r>
          </a:p>
          <a:p>
            <a:pPr lvl="3"/>
            <a:r>
              <a:rPr lang="fr-FR" dirty="0" smtClean="0"/>
              <a:t>SAX traitre l'arborescence élément par élément (un peu comme </a:t>
            </a:r>
            <a:r>
              <a:rPr lang="fr-FR" dirty="0" err="1" smtClean="0">
                <a:latin typeface="Courier New"/>
                <a:cs typeface="Courier New"/>
              </a:rPr>
              <a:t>awk</a:t>
            </a:r>
            <a:r>
              <a:rPr lang="fr-FR" dirty="0" smtClean="0"/>
              <a:t> finalement !)</a:t>
            </a:r>
          </a:p>
          <a:p>
            <a:pPr lvl="3"/>
            <a:r>
              <a:rPr lang="fr-FR" dirty="0" smtClean="0"/>
              <a:t>SAX est dirigé par l'utilisateur (</a:t>
            </a:r>
            <a:r>
              <a:rPr lang="fr-FR" smtClean="0"/>
              <a:t>notion d'événement)</a:t>
            </a:r>
            <a:endParaRPr lang="fr-FR" dirty="0" smtClean="0"/>
          </a:p>
          <a:p>
            <a:pPr lvl="3"/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9600" y="787358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ea"/>
              <a:buAutoNum type="circleNumDbPlain" startAt="2"/>
            </a:pPr>
            <a:r>
              <a:rPr lang="fr-FR" dirty="0" smtClean="0"/>
              <a:t>à partir d'un service REST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9600" y="1196239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lt"/>
              <a:buAutoNum type="alphaLcParenR" startAt="3"/>
            </a:pPr>
            <a:r>
              <a:rPr lang="fr-FR" sz="1400" dirty="0" err="1" smtClean="0"/>
              <a:t>Parser</a:t>
            </a:r>
            <a:r>
              <a:rPr lang="fr-FR" sz="1400" dirty="0" smtClean="0"/>
              <a:t> le XML</a:t>
            </a:r>
          </a:p>
        </p:txBody>
      </p:sp>
    </p:spTree>
    <p:extLst>
      <p:ext uri="{BB962C8B-B14F-4D97-AF65-F5344CB8AC3E}">
        <p14:creationId xmlns:p14="http://schemas.microsoft.com/office/powerpoint/2010/main" val="386859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creen shot 2011-02-24 at 11.25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2016" cy="450775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85638" y="148159"/>
            <a:ext cx="4354301" cy="3046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urier New"/>
                <a:cs typeface="Courier New"/>
              </a:rPr>
              <a:t>&lt;?</a:t>
            </a:r>
            <a:r>
              <a:rPr lang="fr-FR" sz="1200" dirty="0" err="1">
                <a:latin typeface="Courier New"/>
                <a:cs typeface="Courier New"/>
              </a:rPr>
              <a:t>xml</a:t>
            </a:r>
            <a:r>
              <a:rPr lang="fr-FR" sz="1200" dirty="0">
                <a:latin typeface="Courier New"/>
                <a:cs typeface="Courier New"/>
              </a:rPr>
              <a:t> version="1.0" </a:t>
            </a:r>
            <a:r>
              <a:rPr lang="fr-FR" sz="1200" dirty="0" err="1">
                <a:latin typeface="Courier New"/>
                <a:cs typeface="Courier New"/>
              </a:rPr>
              <a:t>encoding</a:t>
            </a:r>
            <a:r>
              <a:rPr lang="fr-FR" sz="1200" dirty="0">
                <a:latin typeface="Courier New"/>
                <a:cs typeface="Courier New"/>
              </a:rPr>
              <a:t>="UTF-8"?&gt; </a:t>
            </a:r>
            <a:endParaRPr lang="fr-FR" sz="1200" dirty="0" smtClean="0">
              <a:latin typeface="Courier New"/>
              <a:cs typeface="Courier New"/>
            </a:endParaRPr>
          </a:p>
          <a:p>
            <a:r>
              <a:rPr lang="fr-FR" sz="1200" dirty="0">
                <a:latin typeface="Courier New"/>
                <a:cs typeface="Courier New"/>
              </a:rPr>
              <a:t>	</a:t>
            </a:r>
            <a:r>
              <a:rPr lang="fr-FR" sz="1200" dirty="0" smtClean="0">
                <a:latin typeface="Courier New"/>
                <a:cs typeface="Courier New"/>
              </a:rPr>
              <a:t>&lt;</a:t>
            </a:r>
            <a:r>
              <a:rPr lang="fr-FR" sz="1200" b="1" dirty="0">
                <a:latin typeface="Courier New"/>
                <a:cs typeface="Courier New"/>
              </a:rPr>
              <a:t>personnes</a:t>
            </a:r>
            <a:r>
              <a:rPr lang="fr-FR" sz="1200" dirty="0">
                <a:latin typeface="Courier New"/>
                <a:cs typeface="Courier New"/>
              </a:rPr>
              <a:t>&gt; </a:t>
            </a:r>
            <a:endParaRPr lang="fr-FR" sz="1200" dirty="0" smtClean="0">
              <a:latin typeface="Courier New"/>
              <a:cs typeface="Courier New"/>
            </a:endParaRPr>
          </a:p>
          <a:p>
            <a:r>
              <a:rPr lang="fr-FR" sz="1200" dirty="0">
                <a:latin typeface="Courier New"/>
                <a:cs typeface="Courier New"/>
              </a:rPr>
              <a:t>	</a:t>
            </a:r>
            <a:r>
              <a:rPr lang="fr-FR" sz="1200" dirty="0" smtClean="0">
                <a:latin typeface="Courier New"/>
                <a:cs typeface="Courier New"/>
              </a:rPr>
              <a:t>	&lt;</a:t>
            </a:r>
            <a:r>
              <a:rPr lang="fr-FR" sz="1200" b="1" dirty="0" err="1">
                <a:latin typeface="Courier New"/>
                <a:cs typeface="Courier New"/>
              </a:rPr>
              <a:t>etudiant</a:t>
            </a:r>
            <a:r>
              <a:rPr lang="fr-FR" sz="1200" dirty="0">
                <a:latin typeface="Courier New"/>
                <a:cs typeface="Courier New"/>
              </a:rPr>
              <a:t> classe="P2"&gt; </a:t>
            </a:r>
            <a:endParaRPr lang="fr-FR" sz="1200" dirty="0" smtClean="0">
              <a:latin typeface="Courier New"/>
              <a:cs typeface="Courier New"/>
            </a:endParaRPr>
          </a:p>
          <a:p>
            <a:r>
              <a:rPr lang="fr-FR" sz="1200" dirty="0">
                <a:latin typeface="Courier New"/>
                <a:cs typeface="Courier New"/>
              </a:rPr>
              <a:t>	</a:t>
            </a:r>
            <a:r>
              <a:rPr lang="fr-FR" sz="1200" dirty="0" smtClean="0">
                <a:latin typeface="Courier New"/>
                <a:cs typeface="Courier New"/>
              </a:rPr>
              <a:t>		&lt;</a:t>
            </a:r>
            <a:r>
              <a:rPr lang="fr-FR" sz="1200" b="1" dirty="0">
                <a:latin typeface="Courier New"/>
                <a:cs typeface="Courier New"/>
              </a:rPr>
              <a:t>nom</a:t>
            </a:r>
            <a:r>
              <a:rPr lang="fr-FR" sz="1200" dirty="0">
                <a:latin typeface="Courier New"/>
                <a:cs typeface="Courier New"/>
              </a:rPr>
              <a:t>&gt;</a:t>
            </a:r>
            <a:r>
              <a:rPr lang="fr-FR" sz="1200" smtClean="0">
                <a:latin typeface="Courier New"/>
                <a:cs typeface="Courier New"/>
              </a:rPr>
              <a:t>Cynoc&lt;</a:t>
            </a:r>
            <a:r>
              <a:rPr lang="fr-FR" sz="1200" dirty="0" smtClean="0">
                <a:latin typeface="Courier New"/>
                <a:cs typeface="Courier New"/>
              </a:rPr>
              <a:t>/</a:t>
            </a:r>
            <a:r>
              <a:rPr lang="fr-FR" sz="1200" b="1" dirty="0" smtClean="0">
                <a:latin typeface="Courier New"/>
                <a:cs typeface="Courier New"/>
              </a:rPr>
              <a:t>nom</a:t>
            </a:r>
            <a:r>
              <a:rPr lang="fr-FR" sz="1200" dirty="0" smtClean="0">
                <a:latin typeface="Courier New"/>
                <a:cs typeface="Courier New"/>
              </a:rPr>
              <a:t>&gt; </a:t>
            </a:r>
          </a:p>
          <a:p>
            <a:r>
              <a:rPr lang="fr-FR" sz="1200" dirty="0">
                <a:latin typeface="Courier New"/>
                <a:cs typeface="Courier New"/>
              </a:rPr>
              <a:t>	</a:t>
            </a:r>
            <a:r>
              <a:rPr lang="fr-FR" sz="1200" dirty="0" smtClean="0">
                <a:latin typeface="Courier New"/>
                <a:cs typeface="Courier New"/>
              </a:rPr>
              <a:t>		&lt;</a:t>
            </a:r>
            <a:r>
              <a:rPr lang="fr-FR" sz="1200" b="1" dirty="0" err="1" smtClean="0">
                <a:latin typeface="Courier New"/>
                <a:cs typeface="Courier New"/>
              </a:rPr>
              <a:t>prenoms</a:t>
            </a:r>
            <a:r>
              <a:rPr lang="fr-FR" sz="1200" dirty="0" smtClean="0">
                <a:latin typeface="Courier New"/>
                <a:cs typeface="Courier New"/>
              </a:rPr>
              <a:t>&gt; </a:t>
            </a:r>
          </a:p>
          <a:p>
            <a:r>
              <a:rPr lang="fr-FR" sz="1200" dirty="0">
                <a:latin typeface="Courier New"/>
                <a:cs typeface="Courier New"/>
              </a:rPr>
              <a:t>	</a:t>
            </a:r>
            <a:r>
              <a:rPr lang="fr-FR" sz="1200" dirty="0" smtClean="0">
                <a:latin typeface="Courier New"/>
                <a:cs typeface="Courier New"/>
              </a:rPr>
              <a:t>			&lt;</a:t>
            </a:r>
            <a:r>
              <a:rPr lang="fr-FR" sz="1200" b="1" dirty="0" err="1">
                <a:latin typeface="Courier New"/>
                <a:cs typeface="Courier New"/>
              </a:rPr>
              <a:t>prenom</a:t>
            </a:r>
            <a:r>
              <a:rPr lang="fr-FR" sz="1200" dirty="0">
                <a:latin typeface="Courier New"/>
                <a:cs typeface="Courier New"/>
              </a:rPr>
              <a:t>&gt;Nicolas&lt;/</a:t>
            </a:r>
            <a:r>
              <a:rPr lang="fr-FR" sz="1200" b="1" dirty="0" err="1">
                <a:latin typeface="Courier New"/>
                <a:cs typeface="Courier New"/>
              </a:rPr>
              <a:t>prenom</a:t>
            </a:r>
            <a:r>
              <a:rPr lang="fr-FR" sz="1200" dirty="0">
                <a:latin typeface="Courier New"/>
                <a:cs typeface="Courier New"/>
              </a:rPr>
              <a:t>&gt; </a:t>
            </a:r>
            <a:endParaRPr lang="fr-FR" sz="1200" dirty="0" smtClean="0">
              <a:latin typeface="Courier New"/>
              <a:cs typeface="Courier New"/>
            </a:endParaRPr>
          </a:p>
          <a:p>
            <a:r>
              <a:rPr lang="fr-FR" sz="1200" dirty="0">
                <a:latin typeface="Courier New"/>
                <a:cs typeface="Courier New"/>
              </a:rPr>
              <a:t>	</a:t>
            </a:r>
            <a:r>
              <a:rPr lang="fr-FR" sz="1200" dirty="0" smtClean="0">
                <a:latin typeface="Courier New"/>
                <a:cs typeface="Courier New"/>
              </a:rPr>
              <a:t>			&lt;</a:t>
            </a:r>
            <a:r>
              <a:rPr lang="fr-FR" sz="1200" b="1" dirty="0" err="1">
                <a:latin typeface="Courier New"/>
                <a:cs typeface="Courier New"/>
              </a:rPr>
              <a:t>prenom</a:t>
            </a:r>
            <a:r>
              <a:rPr lang="fr-FR" sz="1200" dirty="0">
                <a:latin typeface="Courier New"/>
                <a:cs typeface="Courier New"/>
              </a:rPr>
              <a:t>&gt;Laurent&lt;/</a:t>
            </a:r>
            <a:r>
              <a:rPr lang="fr-FR" sz="1200" b="1" dirty="0" err="1">
                <a:latin typeface="Courier New"/>
                <a:cs typeface="Courier New"/>
              </a:rPr>
              <a:t>prenom</a:t>
            </a:r>
            <a:r>
              <a:rPr lang="fr-FR" sz="1200" dirty="0">
                <a:latin typeface="Courier New"/>
                <a:cs typeface="Courier New"/>
              </a:rPr>
              <a:t>&gt; </a:t>
            </a:r>
            <a:endParaRPr lang="fr-FR" sz="1200" dirty="0" smtClean="0">
              <a:latin typeface="Courier New"/>
              <a:cs typeface="Courier New"/>
            </a:endParaRPr>
          </a:p>
          <a:p>
            <a:r>
              <a:rPr lang="fr-FR" sz="1200" dirty="0">
                <a:latin typeface="Courier New"/>
                <a:cs typeface="Courier New"/>
              </a:rPr>
              <a:t>	</a:t>
            </a:r>
            <a:r>
              <a:rPr lang="fr-FR" sz="1200" dirty="0" smtClean="0">
                <a:latin typeface="Courier New"/>
                <a:cs typeface="Courier New"/>
              </a:rPr>
              <a:t>		&lt;</a:t>
            </a:r>
            <a:r>
              <a:rPr lang="fr-FR" sz="1200" dirty="0">
                <a:latin typeface="Courier New"/>
                <a:cs typeface="Courier New"/>
              </a:rPr>
              <a:t>/</a:t>
            </a:r>
            <a:r>
              <a:rPr lang="fr-FR" sz="1200" b="1" dirty="0" err="1">
                <a:latin typeface="Courier New"/>
                <a:cs typeface="Courier New"/>
              </a:rPr>
              <a:t>prenoms</a:t>
            </a:r>
            <a:r>
              <a:rPr lang="fr-FR" sz="1200" dirty="0">
                <a:latin typeface="Courier New"/>
                <a:cs typeface="Courier New"/>
              </a:rPr>
              <a:t>&gt; </a:t>
            </a:r>
            <a:endParaRPr lang="fr-FR" sz="1200" dirty="0" smtClean="0">
              <a:latin typeface="Courier New"/>
              <a:cs typeface="Courier New"/>
            </a:endParaRPr>
          </a:p>
          <a:p>
            <a:r>
              <a:rPr lang="fr-FR" sz="1200" dirty="0">
                <a:latin typeface="Courier New"/>
                <a:cs typeface="Courier New"/>
              </a:rPr>
              <a:t>	</a:t>
            </a:r>
            <a:r>
              <a:rPr lang="fr-FR" sz="1200" dirty="0" smtClean="0">
                <a:latin typeface="Courier New"/>
                <a:cs typeface="Courier New"/>
              </a:rPr>
              <a:t>	&lt;</a:t>
            </a:r>
            <a:r>
              <a:rPr lang="fr-FR" sz="1200" dirty="0">
                <a:latin typeface="Courier New"/>
                <a:cs typeface="Courier New"/>
              </a:rPr>
              <a:t>/</a:t>
            </a:r>
            <a:r>
              <a:rPr lang="fr-FR" sz="1200" b="1" dirty="0" err="1">
                <a:latin typeface="Courier New"/>
                <a:cs typeface="Courier New"/>
              </a:rPr>
              <a:t>etudiant</a:t>
            </a:r>
            <a:r>
              <a:rPr lang="fr-FR" sz="1200" dirty="0">
                <a:latin typeface="Courier New"/>
                <a:cs typeface="Courier New"/>
              </a:rPr>
              <a:t>&gt; </a:t>
            </a:r>
            <a:endParaRPr lang="fr-FR" sz="1200" dirty="0" smtClean="0">
              <a:latin typeface="Courier New"/>
              <a:cs typeface="Courier New"/>
            </a:endParaRPr>
          </a:p>
          <a:p>
            <a:r>
              <a:rPr lang="fr-FR" sz="1200" dirty="0">
                <a:latin typeface="Courier New"/>
                <a:cs typeface="Courier New"/>
              </a:rPr>
              <a:t>	</a:t>
            </a:r>
            <a:r>
              <a:rPr lang="fr-FR" sz="1200" dirty="0" smtClean="0">
                <a:latin typeface="Courier New"/>
                <a:cs typeface="Courier New"/>
              </a:rPr>
              <a:t>	&lt;</a:t>
            </a:r>
            <a:r>
              <a:rPr lang="fr-FR" sz="1200" b="1" dirty="0" err="1">
                <a:latin typeface="Courier New"/>
                <a:cs typeface="Courier New"/>
              </a:rPr>
              <a:t>etudiant</a:t>
            </a:r>
            <a:r>
              <a:rPr lang="fr-FR" sz="1200" dirty="0">
                <a:latin typeface="Courier New"/>
                <a:cs typeface="Courier New"/>
              </a:rPr>
              <a:t> classe="P1"&gt; </a:t>
            </a:r>
            <a:endParaRPr lang="fr-FR" sz="1200" dirty="0" smtClean="0">
              <a:latin typeface="Courier New"/>
              <a:cs typeface="Courier New"/>
            </a:endParaRPr>
          </a:p>
          <a:p>
            <a:r>
              <a:rPr lang="fr-FR" sz="1200" dirty="0" smtClean="0">
                <a:latin typeface="Courier New"/>
                <a:cs typeface="Courier New"/>
              </a:rPr>
              <a:t>	</a:t>
            </a:r>
            <a:r>
              <a:rPr lang="fr-FR" sz="1200" dirty="0">
                <a:latin typeface="Courier New"/>
                <a:cs typeface="Courier New"/>
              </a:rPr>
              <a:t>	</a:t>
            </a:r>
            <a:r>
              <a:rPr lang="fr-FR" sz="1200" dirty="0" smtClean="0">
                <a:latin typeface="Courier New"/>
                <a:cs typeface="Courier New"/>
              </a:rPr>
              <a:t>	&lt;</a:t>
            </a:r>
            <a:r>
              <a:rPr lang="fr-FR" sz="1200" b="1" dirty="0">
                <a:latin typeface="Courier New"/>
                <a:cs typeface="Courier New"/>
              </a:rPr>
              <a:t>nom</a:t>
            </a:r>
            <a:r>
              <a:rPr lang="fr-FR" sz="1200" dirty="0">
                <a:latin typeface="Courier New"/>
                <a:cs typeface="Courier New"/>
              </a:rPr>
              <a:t>&gt;Superwoman&lt;/</a:t>
            </a:r>
            <a:r>
              <a:rPr lang="fr-FR" sz="1200" b="1" dirty="0">
                <a:latin typeface="Courier New"/>
                <a:cs typeface="Courier New"/>
              </a:rPr>
              <a:t>nom</a:t>
            </a:r>
            <a:r>
              <a:rPr lang="fr-FR" sz="1200" dirty="0">
                <a:latin typeface="Courier New"/>
                <a:cs typeface="Courier New"/>
              </a:rPr>
              <a:t>&gt; </a:t>
            </a:r>
            <a:endParaRPr lang="fr-FR" sz="1200" dirty="0" smtClean="0">
              <a:latin typeface="Courier New"/>
              <a:cs typeface="Courier New"/>
            </a:endParaRPr>
          </a:p>
          <a:p>
            <a:r>
              <a:rPr lang="fr-FR" sz="1200" dirty="0">
                <a:latin typeface="Courier New"/>
                <a:cs typeface="Courier New"/>
              </a:rPr>
              <a:t>	</a:t>
            </a:r>
            <a:r>
              <a:rPr lang="fr-FR" sz="1200" dirty="0" smtClean="0">
                <a:latin typeface="Courier New"/>
                <a:cs typeface="Courier New"/>
              </a:rPr>
              <a:t>	&lt;</a:t>
            </a:r>
            <a:r>
              <a:rPr lang="fr-FR" sz="1200" dirty="0">
                <a:latin typeface="Courier New"/>
                <a:cs typeface="Courier New"/>
              </a:rPr>
              <a:t>/</a:t>
            </a:r>
            <a:r>
              <a:rPr lang="fr-FR" sz="1200" b="1" dirty="0" err="1">
                <a:latin typeface="Courier New"/>
                <a:cs typeface="Courier New"/>
              </a:rPr>
              <a:t>etudiant</a:t>
            </a:r>
            <a:r>
              <a:rPr lang="fr-FR" sz="1200" dirty="0">
                <a:latin typeface="Courier New"/>
                <a:cs typeface="Courier New"/>
              </a:rPr>
              <a:t>&gt; </a:t>
            </a:r>
            <a:endParaRPr lang="fr-FR" sz="1200" dirty="0" smtClean="0">
              <a:latin typeface="Courier New"/>
              <a:cs typeface="Courier New"/>
            </a:endParaRPr>
          </a:p>
          <a:p>
            <a:r>
              <a:rPr lang="fr-FR" sz="1200" dirty="0">
                <a:latin typeface="Courier New"/>
                <a:cs typeface="Courier New"/>
              </a:rPr>
              <a:t>	</a:t>
            </a:r>
            <a:r>
              <a:rPr lang="fr-FR" sz="1200" dirty="0" smtClean="0">
                <a:latin typeface="Courier New"/>
                <a:cs typeface="Courier New"/>
              </a:rPr>
              <a:t>	&lt;</a:t>
            </a:r>
            <a:r>
              <a:rPr lang="fr-FR" sz="1200" b="1" dirty="0" err="1">
                <a:latin typeface="Courier New"/>
                <a:cs typeface="Courier New"/>
              </a:rPr>
              <a:t>etudiant</a:t>
            </a:r>
            <a:r>
              <a:rPr lang="fr-FR" sz="1200" dirty="0">
                <a:latin typeface="Courier New"/>
                <a:cs typeface="Courier New"/>
              </a:rPr>
              <a:t> classe="P1"&gt; </a:t>
            </a:r>
            <a:endParaRPr lang="fr-FR" sz="1200" dirty="0" smtClean="0">
              <a:latin typeface="Courier New"/>
              <a:cs typeface="Courier New"/>
            </a:endParaRPr>
          </a:p>
          <a:p>
            <a:r>
              <a:rPr lang="fr-FR" sz="1200" dirty="0">
                <a:latin typeface="Courier New"/>
                <a:cs typeface="Courier New"/>
              </a:rPr>
              <a:t>	</a:t>
            </a:r>
            <a:r>
              <a:rPr lang="fr-FR" sz="1200" dirty="0" smtClean="0">
                <a:latin typeface="Courier New"/>
                <a:cs typeface="Courier New"/>
              </a:rPr>
              <a:t>		&lt;</a:t>
            </a:r>
            <a:r>
              <a:rPr lang="fr-FR" sz="1200" b="1" dirty="0">
                <a:latin typeface="Courier New"/>
                <a:cs typeface="Courier New"/>
              </a:rPr>
              <a:t>nom</a:t>
            </a:r>
            <a:r>
              <a:rPr lang="fr-FR" sz="1200" dirty="0">
                <a:latin typeface="Courier New"/>
                <a:cs typeface="Courier New"/>
              </a:rPr>
              <a:t>&gt;Don </a:t>
            </a:r>
            <a:r>
              <a:rPr lang="fr-FR" sz="1200" dirty="0" err="1">
                <a:latin typeface="Courier New"/>
                <a:cs typeface="Courier New"/>
              </a:rPr>
              <a:t>Corleone</a:t>
            </a:r>
            <a:r>
              <a:rPr lang="fr-FR" sz="1200" dirty="0">
                <a:latin typeface="Courier New"/>
                <a:cs typeface="Courier New"/>
              </a:rPr>
              <a:t>&lt;/</a:t>
            </a:r>
            <a:r>
              <a:rPr lang="fr-FR" sz="1200" b="1" dirty="0">
                <a:latin typeface="Courier New"/>
                <a:cs typeface="Courier New"/>
              </a:rPr>
              <a:t>nom</a:t>
            </a:r>
            <a:r>
              <a:rPr lang="fr-FR" sz="1200" dirty="0">
                <a:latin typeface="Courier New"/>
                <a:cs typeface="Courier New"/>
              </a:rPr>
              <a:t>&gt; </a:t>
            </a:r>
            <a:endParaRPr lang="fr-FR" sz="1200" dirty="0" smtClean="0">
              <a:latin typeface="Courier New"/>
              <a:cs typeface="Courier New"/>
            </a:endParaRPr>
          </a:p>
          <a:p>
            <a:r>
              <a:rPr lang="fr-FR" sz="1200" dirty="0">
                <a:latin typeface="Courier New"/>
                <a:cs typeface="Courier New"/>
              </a:rPr>
              <a:t>	</a:t>
            </a:r>
            <a:r>
              <a:rPr lang="fr-FR" sz="1200" dirty="0" smtClean="0">
                <a:latin typeface="Courier New"/>
                <a:cs typeface="Courier New"/>
              </a:rPr>
              <a:t>	&lt;</a:t>
            </a:r>
            <a:r>
              <a:rPr lang="fr-FR" sz="1200" dirty="0">
                <a:latin typeface="Courier New"/>
                <a:cs typeface="Courier New"/>
              </a:rPr>
              <a:t>/</a:t>
            </a:r>
            <a:r>
              <a:rPr lang="fr-FR" sz="1200" b="1" dirty="0" err="1">
                <a:latin typeface="Courier New"/>
                <a:cs typeface="Courier New"/>
              </a:rPr>
              <a:t>etudiant</a:t>
            </a:r>
            <a:r>
              <a:rPr lang="fr-FR" sz="1200" dirty="0">
                <a:latin typeface="Courier New"/>
                <a:cs typeface="Courier New"/>
              </a:rPr>
              <a:t>&gt; </a:t>
            </a:r>
            <a:endParaRPr lang="fr-FR" sz="1200" dirty="0" smtClean="0">
              <a:latin typeface="Courier New"/>
              <a:cs typeface="Courier New"/>
            </a:endParaRPr>
          </a:p>
          <a:p>
            <a:r>
              <a:rPr lang="fr-FR" sz="1200" dirty="0">
                <a:latin typeface="Courier New"/>
                <a:cs typeface="Courier New"/>
              </a:rPr>
              <a:t>	</a:t>
            </a:r>
            <a:r>
              <a:rPr lang="fr-FR" sz="1200" dirty="0" smtClean="0">
                <a:latin typeface="Courier New"/>
                <a:cs typeface="Courier New"/>
              </a:rPr>
              <a:t>&lt;/</a:t>
            </a:r>
            <a:r>
              <a:rPr lang="fr-FR" sz="1200" b="1" dirty="0">
                <a:latin typeface="Courier New"/>
                <a:cs typeface="Courier New"/>
              </a:rPr>
              <a:t>personnes</a:t>
            </a:r>
            <a:r>
              <a:rPr lang="fr-FR" sz="1200" dirty="0">
                <a:latin typeface="Courier New"/>
                <a:cs typeface="Courier New"/>
              </a:rPr>
              <a:t>&gt;</a:t>
            </a:r>
          </a:p>
        </p:txBody>
      </p:sp>
      <p:pic>
        <p:nvPicPr>
          <p:cNvPr id="8" name="Image 7" descr="Screen shot 2011-02-24 at 11.26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0" y="4507751"/>
            <a:ext cx="5504544" cy="255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5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498354"/>
          </a:xfrm>
        </p:spPr>
        <p:txBody>
          <a:bodyPr>
            <a:normAutofit fontScale="90000"/>
          </a:bodyPr>
          <a:lstStyle/>
          <a:p>
            <a:pPr algn="r"/>
            <a:r>
              <a:rPr lang="fr-FR" sz="3200" dirty="0" smtClean="0"/>
              <a:t>I. Accéder et extraire des données</a:t>
            </a:r>
            <a:endParaRPr lang="fr-FR" sz="32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9600" y="787358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ea"/>
              <a:buAutoNum type="circleNumDbPlain" startAt="2"/>
            </a:pPr>
            <a:r>
              <a:rPr lang="fr-FR" dirty="0" smtClean="0"/>
              <a:t>dans un système de gestion de base de données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9600" y="1196239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lt"/>
              <a:buAutoNum type="alphaLcParenR" startAt="2"/>
            </a:pPr>
            <a:r>
              <a:rPr lang="fr-FR" sz="1400" dirty="0" smtClean="0"/>
              <a:t>select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348" y="1557130"/>
            <a:ext cx="8602869" cy="5188143"/>
          </a:xfrm>
        </p:spPr>
        <p:txBody>
          <a:bodyPr/>
          <a:lstStyle/>
          <a:p>
            <a:r>
              <a:rPr lang="fr-FR" dirty="0" smtClean="0"/>
              <a:t>Faire une simple requête</a:t>
            </a:r>
          </a:p>
          <a:p>
            <a:pPr lvl="1"/>
            <a:r>
              <a:rPr lang="fr-FR" dirty="0" smtClean="0"/>
              <a:t>Rappel</a:t>
            </a:r>
          </a:p>
          <a:p>
            <a:pPr lvl="1"/>
            <a:r>
              <a:rPr lang="fr-FR" dirty="0" smtClean="0"/>
              <a:t>Important</a:t>
            </a:r>
          </a:p>
          <a:p>
            <a:pPr lvl="2"/>
            <a:r>
              <a:rPr lang="fr-FR" dirty="0" smtClean="0"/>
              <a:t>TP</a:t>
            </a:r>
          </a:p>
          <a:p>
            <a:pPr lvl="2"/>
            <a:r>
              <a:rPr lang="fr-FR" dirty="0" smtClean="0"/>
              <a:t>Projet</a:t>
            </a:r>
          </a:p>
          <a:p>
            <a:pPr lvl="2"/>
            <a:r>
              <a:rPr lang="fr-FR" dirty="0" smtClean="0"/>
              <a:t>votre vie professionnelle</a:t>
            </a:r>
          </a:p>
          <a:p>
            <a:pPr lvl="1"/>
            <a:r>
              <a:rPr lang="fr-FR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3289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498354"/>
          </a:xfrm>
        </p:spPr>
        <p:txBody>
          <a:bodyPr>
            <a:normAutofit fontScale="90000"/>
          </a:bodyPr>
          <a:lstStyle/>
          <a:p>
            <a:pPr algn="r"/>
            <a:r>
              <a:rPr lang="fr-FR" sz="3200" dirty="0" smtClean="0"/>
              <a:t>I. Accéder et extraire des données</a:t>
            </a:r>
            <a:endParaRPr lang="fr-FR" sz="32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9600" y="787358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r"/>
            <a:r>
              <a:rPr lang="fr-FR" dirty="0" smtClean="0"/>
              <a:t>3		avec JSON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685459" y="1778941"/>
            <a:ext cx="5533278" cy="43396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ourier"/>
                <a:cs typeface="Courier"/>
              </a:rPr>
              <a:t>{      </a:t>
            </a:r>
          </a:p>
          <a:p>
            <a:r>
              <a:rPr lang="en-US" sz="1200" dirty="0">
                <a:latin typeface="Courier"/>
                <a:cs typeface="Courier"/>
              </a:rPr>
              <a:t>	"</a:t>
            </a:r>
            <a:r>
              <a:rPr lang="en-US" sz="1200" dirty="0" err="1">
                <a:latin typeface="Courier"/>
                <a:cs typeface="Courier"/>
              </a:rPr>
              <a:t>firstName</a:t>
            </a:r>
            <a:r>
              <a:rPr lang="en-US" sz="1200" dirty="0">
                <a:latin typeface="Courier"/>
                <a:cs typeface="Courier"/>
              </a:rPr>
              <a:t>": "</a:t>
            </a:r>
            <a:r>
              <a:rPr lang="en-US" sz="1200" dirty="0" err="1">
                <a:latin typeface="Courier"/>
                <a:cs typeface="Courier"/>
              </a:rPr>
              <a:t>Adrien</a:t>
            </a:r>
            <a:r>
              <a:rPr lang="en-US" sz="1200" dirty="0">
                <a:latin typeface="Courier"/>
                <a:cs typeface="Courier"/>
              </a:rPr>
              <a:t>",</a:t>
            </a:r>
          </a:p>
          <a:p>
            <a:r>
              <a:rPr lang="en-US" sz="1200" dirty="0">
                <a:latin typeface="Courier"/>
                <a:cs typeface="Courier"/>
              </a:rPr>
              <a:t>	"</a:t>
            </a:r>
            <a:r>
              <a:rPr lang="en-US" sz="1200" dirty="0" err="1">
                <a:latin typeface="Courier"/>
                <a:cs typeface="Courier"/>
              </a:rPr>
              <a:t>lastName</a:t>
            </a:r>
            <a:r>
              <a:rPr lang="en-US" sz="1200" dirty="0">
                <a:latin typeface="Courier"/>
                <a:cs typeface="Courier"/>
              </a:rPr>
              <a:t>" : "Coulet",</a:t>
            </a:r>
          </a:p>
          <a:p>
            <a:r>
              <a:rPr lang="en-US" sz="1200" dirty="0">
                <a:latin typeface="Courier"/>
                <a:cs typeface="Courier"/>
              </a:rPr>
              <a:t>	"age"      : 32,</a:t>
            </a:r>
          </a:p>
          <a:p>
            <a:r>
              <a:rPr lang="en-US" sz="1200" dirty="0">
                <a:latin typeface="Courier"/>
                <a:cs typeface="Courier"/>
              </a:rPr>
              <a:t>	"address"  :</a:t>
            </a:r>
          </a:p>
          <a:p>
            <a:r>
              <a:rPr lang="en-US" sz="1200" dirty="0">
                <a:latin typeface="Courier"/>
                <a:cs typeface="Courier"/>
              </a:rPr>
              <a:t>	{</a:t>
            </a:r>
          </a:p>
          <a:p>
            <a:r>
              <a:rPr lang="en-US" sz="1200" dirty="0">
                <a:latin typeface="Courier"/>
                <a:cs typeface="Courier"/>
              </a:rPr>
              <a:t>		"</a:t>
            </a:r>
            <a:r>
              <a:rPr lang="en-US" sz="1200" dirty="0" err="1">
                <a:latin typeface="Courier"/>
                <a:cs typeface="Courier"/>
              </a:rPr>
              <a:t>streetAddress</a:t>
            </a:r>
            <a:r>
              <a:rPr lang="en-US" sz="1200" dirty="0">
                <a:latin typeface="Courier"/>
                <a:cs typeface="Courier"/>
              </a:rPr>
              <a:t>": "625 Rhodes Island Street",</a:t>
            </a:r>
          </a:p>
          <a:p>
            <a:r>
              <a:rPr lang="en-US" sz="1200" dirty="0">
                <a:latin typeface="Courier"/>
                <a:cs typeface="Courier"/>
              </a:rPr>
              <a:t>		"city"         : "San Francisco",</a:t>
            </a:r>
          </a:p>
          <a:p>
            <a:r>
              <a:rPr lang="en-US" sz="1200" dirty="0">
                <a:latin typeface="Courier"/>
                <a:cs typeface="Courier"/>
              </a:rPr>
              <a:t>		"state"        : "CA",</a:t>
            </a:r>
          </a:p>
          <a:p>
            <a:r>
              <a:rPr lang="en-US" sz="1200" dirty="0">
                <a:latin typeface="Courier"/>
                <a:cs typeface="Courier"/>
              </a:rPr>
              <a:t>		"</a:t>
            </a:r>
            <a:r>
              <a:rPr lang="en-US" sz="1200" dirty="0" err="1">
                <a:latin typeface="Courier"/>
                <a:cs typeface="Courier"/>
              </a:rPr>
              <a:t>postalCode</a:t>
            </a:r>
            <a:r>
              <a:rPr lang="en-US" sz="1200" dirty="0">
                <a:latin typeface="Courier"/>
                <a:cs typeface="Courier"/>
              </a:rPr>
              <a:t>"   : "94107"</a:t>
            </a:r>
          </a:p>
          <a:p>
            <a:r>
              <a:rPr lang="en-US" sz="1200" dirty="0">
                <a:latin typeface="Courier"/>
                <a:cs typeface="Courier"/>
              </a:rPr>
              <a:t>	},</a:t>
            </a:r>
          </a:p>
          <a:p>
            <a:r>
              <a:rPr lang="en-US" sz="1200" dirty="0">
                <a:latin typeface="Courier"/>
                <a:cs typeface="Courier"/>
              </a:rPr>
              <a:t>	"</a:t>
            </a:r>
            <a:r>
              <a:rPr lang="en-US" sz="1200" dirty="0" err="1">
                <a:latin typeface="Courier"/>
                <a:cs typeface="Courier"/>
              </a:rPr>
              <a:t>phoneNumber</a:t>
            </a:r>
            <a:r>
              <a:rPr lang="en-US" sz="1200" dirty="0">
                <a:latin typeface="Courier"/>
                <a:cs typeface="Courier"/>
              </a:rPr>
              <a:t>":</a:t>
            </a:r>
          </a:p>
          <a:p>
            <a:r>
              <a:rPr lang="en-US" sz="1200" dirty="0">
                <a:latin typeface="Courier"/>
                <a:cs typeface="Courier"/>
              </a:rPr>
              <a:t>	[</a:t>
            </a:r>
          </a:p>
          <a:p>
            <a:r>
              <a:rPr lang="en-US" sz="1200" dirty="0">
                <a:latin typeface="Courier"/>
                <a:cs typeface="Courier"/>
              </a:rPr>
              <a:t>		{</a:t>
            </a:r>
          </a:p>
          <a:p>
            <a:r>
              <a:rPr lang="en-US" sz="1200" dirty="0">
                <a:latin typeface="Courier"/>
                <a:cs typeface="Courier"/>
              </a:rPr>
              <a:t>			"type"  : "home",</a:t>
            </a:r>
          </a:p>
          <a:p>
            <a:r>
              <a:rPr lang="en-US" sz="1200" dirty="0">
                <a:latin typeface="Courier"/>
                <a:cs typeface="Courier"/>
              </a:rPr>
              <a:t>			"number": "650 344-4505"</a:t>
            </a:r>
          </a:p>
          <a:p>
            <a:r>
              <a:rPr lang="en-US" sz="1200" dirty="0">
                <a:latin typeface="Courier"/>
                <a:cs typeface="Courier"/>
              </a:rPr>
              <a:t>		}, </a:t>
            </a:r>
          </a:p>
          <a:p>
            <a:r>
              <a:rPr lang="en-US" sz="1200" dirty="0">
                <a:latin typeface="Courier"/>
                <a:cs typeface="Courier"/>
              </a:rPr>
              <a:t>		{</a:t>
            </a:r>
          </a:p>
          <a:p>
            <a:r>
              <a:rPr lang="en-US" sz="1200" dirty="0">
                <a:latin typeface="Courier"/>
                <a:cs typeface="Courier"/>
              </a:rPr>
              <a:t>			"type"  : "work",</a:t>
            </a:r>
          </a:p>
          <a:p>
            <a:r>
              <a:rPr lang="en-US" sz="1200" dirty="0">
                <a:latin typeface="Courier"/>
                <a:cs typeface="Courier"/>
              </a:rPr>
              <a:t>			"number": "650 283-4910"</a:t>
            </a:r>
          </a:p>
          <a:p>
            <a:r>
              <a:rPr lang="en-US" sz="1200" dirty="0">
                <a:latin typeface="Courier"/>
                <a:cs typeface="Courier"/>
              </a:rPr>
              <a:t>		}      </a:t>
            </a:r>
          </a:p>
          <a:p>
            <a:r>
              <a:rPr lang="en-US" sz="1200" dirty="0">
                <a:latin typeface="Courier"/>
                <a:cs typeface="Courier"/>
              </a:rPr>
              <a:t>	]  </a:t>
            </a:r>
          </a:p>
          <a:p>
            <a:r>
              <a:rPr lang="en-US" sz="1200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2874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498354"/>
          </a:xfrm>
        </p:spPr>
        <p:txBody>
          <a:bodyPr>
            <a:normAutofit fontScale="90000"/>
          </a:bodyPr>
          <a:lstStyle/>
          <a:p>
            <a:pPr algn="r"/>
            <a:r>
              <a:rPr lang="fr-FR" sz="3200" dirty="0" smtClean="0"/>
              <a:t>I. Accéder et extraire des données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4593"/>
            <a:ext cx="8590642" cy="504193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format pour l'échange de données</a:t>
            </a:r>
          </a:p>
          <a:p>
            <a:r>
              <a:rPr lang="fr-FR" dirty="0" smtClean="0"/>
              <a:t>moins verbeux que l'XML</a:t>
            </a:r>
          </a:p>
          <a:p>
            <a:r>
              <a:rPr lang="fr-FR" dirty="0"/>
              <a:t>p</a:t>
            </a:r>
            <a:r>
              <a:rPr lang="fr-FR" dirty="0" smtClean="0"/>
              <a:t>lus facile à lire que l'XML</a:t>
            </a:r>
          </a:p>
          <a:p>
            <a:pPr marL="914400" lvl="2" indent="0">
              <a:buNone/>
            </a:pPr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9600" y="787358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r"/>
            <a:r>
              <a:rPr lang="fr-FR" dirty="0" smtClean="0"/>
              <a:t>3		avec JSON</a:t>
            </a:r>
          </a:p>
        </p:txBody>
      </p:sp>
    </p:spTree>
    <p:extLst>
      <p:ext uri="{BB962C8B-B14F-4D97-AF65-F5344CB8AC3E}">
        <p14:creationId xmlns:p14="http://schemas.microsoft.com/office/powerpoint/2010/main" val="222140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498354"/>
          </a:xfrm>
        </p:spPr>
        <p:txBody>
          <a:bodyPr>
            <a:normAutofit fontScale="90000"/>
          </a:bodyPr>
          <a:lstStyle/>
          <a:p>
            <a:pPr algn="r"/>
            <a:r>
              <a:rPr lang="fr-FR" sz="3200" dirty="0" smtClean="0"/>
              <a:t>I. Accéder et extraire des données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4593"/>
            <a:ext cx="8590642" cy="504193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SQLite</a:t>
            </a:r>
            <a:endParaRPr lang="fr-FR" dirty="0" smtClean="0"/>
          </a:p>
          <a:p>
            <a:pPr lvl="1"/>
            <a:r>
              <a:rPr lang="fr-FR" dirty="0" smtClean="0"/>
              <a:t>pas d'installation</a:t>
            </a:r>
          </a:p>
          <a:p>
            <a:pPr lvl="1"/>
            <a:r>
              <a:rPr lang="fr-FR" dirty="0" smtClean="0"/>
              <a:t>pas de configuration</a:t>
            </a:r>
          </a:p>
          <a:p>
            <a:pPr lvl="1"/>
            <a:r>
              <a:rPr lang="fr-FR" dirty="0" smtClean="0"/>
              <a:t>pas de serveur</a:t>
            </a:r>
          </a:p>
          <a:p>
            <a:pPr lvl="1"/>
            <a:r>
              <a:rPr lang="fr-FR" dirty="0" smtClean="0"/>
              <a:t>un seul fichier avec les données</a:t>
            </a:r>
          </a:p>
          <a:p>
            <a:pPr lvl="1"/>
            <a:r>
              <a:rPr lang="fr-FR" dirty="0" smtClean="0"/>
              <a:t>copiable-</a:t>
            </a:r>
            <a:r>
              <a:rPr lang="fr-FR" dirty="0" err="1" smtClean="0"/>
              <a:t>collable</a:t>
            </a:r>
            <a:endParaRPr lang="fr-FR" dirty="0" smtClean="0"/>
          </a:p>
          <a:p>
            <a:pPr lvl="2"/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9600" y="787358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r"/>
            <a:r>
              <a:rPr lang="fr-FR" dirty="0" smtClean="0"/>
              <a:t>3		avec </a:t>
            </a:r>
            <a:r>
              <a:rPr lang="fr-FR" dirty="0" err="1" smtClean="0"/>
              <a:t>SQLite</a:t>
            </a: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038" y="1053243"/>
            <a:ext cx="27940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3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498354"/>
          </a:xfrm>
        </p:spPr>
        <p:txBody>
          <a:bodyPr>
            <a:normAutofit fontScale="90000"/>
          </a:bodyPr>
          <a:lstStyle/>
          <a:p>
            <a:pPr algn="r"/>
            <a:r>
              <a:rPr lang="fr-FR" sz="3200" dirty="0" smtClean="0"/>
              <a:t>I. Accéder et extraire des données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4593"/>
            <a:ext cx="8590642" cy="5041930"/>
          </a:xfrm>
        </p:spPr>
        <p:txBody>
          <a:bodyPr>
            <a:normAutofit/>
          </a:bodyPr>
          <a:lstStyle/>
          <a:p>
            <a:r>
              <a:rPr lang="fr-FR" dirty="0" err="1" smtClean="0"/>
              <a:t>SQLite</a:t>
            </a:r>
            <a:endParaRPr lang="fr-FR" dirty="0" smtClean="0"/>
          </a:p>
          <a:p>
            <a:pPr lvl="1"/>
            <a:r>
              <a:rPr lang="fr-FR" dirty="0" smtClean="0"/>
              <a:t>limites : </a:t>
            </a:r>
          </a:p>
          <a:p>
            <a:pPr lvl="2"/>
            <a:r>
              <a:rPr lang="fr-FR" dirty="0" smtClean="0"/>
              <a:t>accès concurrent</a:t>
            </a:r>
          </a:p>
          <a:p>
            <a:pPr lvl="2"/>
            <a:r>
              <a:rPr lang="fr-FR" dirty="0" smtClean="0"/>
              <a:t>gros volumes de données</a:t>
            </a:r>
          </a:p>
          <a:p>
            <a:pPr lvl="2"/>
            <a:r>
              <a:rPr lang="fr-FR" dirty="0" smtClean="0"/>
              <a:t>architecture client – serveur</a:t>
            </a:r>
          </a:p>
          <a:p>
            <a:pPr lvl="1"/>
            <a:r>
              <a:rPr lang="fr-FR" dirty="0" smtClean="0"/>
              <a:t>simple et bon pour</a:t>
            </a:r>
          </a:p>
          <a:p>
            <a:pPr lvl="2"/>
            <a:r>
              <a:rPr lang="fr-FR" dirty="0" smtClean="0"/>
              <a:t>application locale</a:t>
            </a:r>
          </a:p>
          <a:p>
            <a:pPr lvl="2"/>
            <a:r>
              <a:rPr lang="fr-FR" dirty="0" smtClean="0"/>
              <a:t>petit site Web</a:t>
            </a:r>
          </a:p>
          <a:p>
            <a:pPr lvl="2"/>
            <a:r>
              <a:rPr lang="fr-FR" dirty="0" smtClean="0"/>
              <a:t>logiciel embarqué</a:t>
            </a:r>
          </a:p>
          <a:p>
            <a:pPr lvl="2"/>
            <a:r>
              <a:rPr lang="fr-FR" dirty="0" err="1" smtClean="0"/>
              <a:t>testing</a:t>
            </a:r>
            <a:endParaRPr lang="fr-FR" dirty="0" smtClean="0"/>
          </a:p>
          <a:p>
            <a:pPr lvl="2"/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9600" y="787358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r"/>
            <a:r>
              <a:rPr lang="fr-FR" dirty="0" smtClean="0"/>
              <a:t>3		avec </a:t>
            </a:r>
            <a:r>
              <a:rPr lang="fr-FR" dirty="0" err="1" smtClean="0"/>
              <a:t>SQLite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12944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498354"/>
          </a:xfrm>
        </p:spPr>
        <p:txBody>
          <a:bodyPr>
            <a:normAutofit fontScale="90000"/>
          </a:bodyPr>
          <a:lstStyle/>
          <a:p>
            <a:pPr algn="r"/>
            <a:r>
              <a:rPr lang="fr-FR" sz="3200" dirty="0" smtClean="0"/>
              <a:t>I. Accéder et extraire des données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4593"/>
            <a:ext cx="8590642" cy="5041930"/>
          </a:xfrm>
        </p:spPr>
        <p:txBody>
          <a:bodyPr>
            <a:normAutofit/>
          </a:bodyPr>
          <a:lstStyle/>
          <a:p>
            <a:r>
              <a:rPr lang="fr-FR" dirty="0" smtClean="0"/>
              <a:t>C'est une bibliothèque C</a:t>
            </a:r>
          </a:p>
          <a:p>
            <a:r>
              <a:rPr lang="fr-FR" dirty="0" smtClean="0"/>
              <a:t>qui implémente un moteur de base de données</a:t>
            </a:r>
          </a:p>
          <a:p>
            <a:r>
              <a:rPr lang="fr-FR" dirty="0" smtClean="0"/>
              <a:t>accessible par le langage SQL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9600" y="787358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r"/>
            <a:r>
              <a:rPr lang="fr-FR" dirty="0" smtClean="0"/>
              <a:t>3		avec </a:t>
            </a:r>
            <a:r>
              <a:rPr lang="fr-FR" dirty="0" err="1" smtClean="0"/>
              <a:t>SQLite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4820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343" y="2736098"/>
            <a:ext cx="3598236" cy="87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97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smtClean="0"/>
              <a:t>Not only SQL </a:t>
            </a:r>
            <a:r>
              <a:rPr lang="en-US" dirty="0" smtClean="0"/>
              <a:t>but more </a:t>
            </a:r>
            <a:r>
              <a:rPr lang="en-US" i="1" dirty="0" err="1" smtClean="0"/>
              <a:t>NoREL</a:t>
            </a:r>
            <a:endParaRPr lang="en-US" i="1" dirty="0" smtClean="0"/>
          </a:p>
          <a:p>
            <a:r>
              <a:rPr lang="en-US" dirty="0" smtClean="0"/>
              <a:t>"The term covers a wide rang of technologies and data architectures and priorities"</a:t>
            </a:r>
          </a:p>
          <a:p>
            <a:r>
              <a:rPr lang="en-US" dirty="0" smtClean="0"/>
              <a:t>"it represents as much a movements or a school of though as it does any particular technology"</a:t>
            </a:r>
          </a:p>
          <a:p>
            <a:r>
              <a:rPr lang="en-US" dirty="0" smtClean="0"/>
              <a:t>databases (diff from RDBMS) mostly addressing some of the points: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being non relational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distributed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open-source and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horizontally scalable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905" y="395429"/>
            <a:ext cx="3598236" cy="87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29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Various types</a:t>
            </a:r>
          </a:p>
          <a:p>
            <a:pPr lvl="1"/>
            <a:r>
              <a:rPr lang="en-US" dirty="0" smtClean="0"/>
              <a:t>key-value store</a:t>
            </a:r>
          </a:p>
          <a:p>
            <a:pPr lvl="1"/>
            <a:r>
              <a:rPr lang="en-US" dirty="0" smtClean="0"/>
              <a:t>document store</a:t>
            </a:r>
          </a:p>
          <a:p>
            <a:pPr lvl="1"/>
            <a:r>
              <a:rPr lang="en-US" dirty="0" smtClean="0"/>
              <a:t>wide column store</a:t>
            </a:r>
          </a:p>
          <a:p>
            <a:pPr lvl="1"/>
            <a:r>
              <a:rPr lang="en-US" dirty="0" smtClean="0"/>
              <a:t>graph store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illustration in Harry </a:t>
            </a:r>
            <a:r>
              <a:rPr lang="en-US" dirty="0" err="1" smtClean="0"/>
              <a:t>Kauhanen</a:t>
            </a:r>
            <a:r>
              <a:rPr lang="en-US" smtClean="0"/>
              <a:t> slides</a:t>
            </a:r>
            <a:endParaRPr lang="en-US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905" y="395429"/>
            <a:ext cx="3598236" cy="87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4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Screen shot 2011-02-23 at 4.02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5143" cy="6858000"/>
          </a:xfrm>
          <a:prstGeom prst="rect">
            <a:avLst/>
          </a:prstGeom>
        </p:spPr>
      </p:pic>
      <p:sp>
        <p:nvSpPr>
          <p:cNvPr id="9" name="Parenthèse fermante 8"/>
          <p:cNvSpPr/>
          <p:nvPr/>
        </p:nvSpPr>
        <p:spPr>
          <a:xfrm>
            <a:off x="4106629" y="883478"/>
            <a:ext cx="45719" cy="872435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240696" y="1148522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paramètres de connexions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017780" y="1786429"/>
            <a:ext cx="7084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 smtClean="0"/>
              <a:t>Chargement driver de connexion </a:t>
            </a:r>
            <a:r>
              <a:rPr lang="fr-FR" sz="1400" dirty="0"/>
              <a:t>MySQL : </a:t>
            </a:r>
            <a:r>
              <a:rPr lang="fr-FR" sz="1400" dirty="0" smtClean="0"/>
              <a:t>le jar </a:t>
            </a:r>
            <a:r>
              <a:rPr lang="fr-FR" sz="1050" dirty="0">
                <a:latin typeface="Courier New"/>
                <a:cs typeface="Courier New"/>
              </a:rPr>
              <a:t>mysql-connector-java-5.0.7-</a:t>
            </a:r>
            <a:r>
              <a:rPr lang="fr-FR" sz="1050" dirty="0" smtClean="0">
                <a:latin typeface="Courier New"/>
                <a:cs typeface="Courier New"/>
              </a:rPr>
              <a:t>bin.jar</a:t>
            </a:r>
            <a:r>
              <a:rPr lang="fr-FR" sz="1400" dirty="0" smtClean="0"/>
              <a:t> doit être </a:t>
            </a:r>
          </a:p>
          <a:p>
            <a:pPr algn="r"/>
            <a:r>
              <a:rPr lang="fr-FR" sz="1400" dirty="0" smtClean="0"/>
              <a:t>dans le </a:t>
            </a:r>
            <a:r>
              <a:rPr lang="fr-FR" sz="1400" dirty="0" err="1" smtClean="0"/>
              <a:t>path</a:t>
            </a:r>
            <a:r>
              <a:rPr lang="fr-FR" sz="1400" dirty="0" smtClean="0"/>
              <a:t> et pas importé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145867" y="2155760"/>
            <a:ext cx="2126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 smtClean="0"/>
              <a:t>Ouverture de la connexion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321832" y="2659420"/>
            <a:ext cx="1976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 smtClean="0"/>
              <a:t>Création d'un </a:t>
            </a:r>
            <a:r>
              <a:rPr lang="fr-FR" sz="1400" dirty="0" err="1" smtClean="0"/>
              <a:t>Statement</a:t>
            </a:r>
            <a:endParaRPr lang="fr-FR" sz="1400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5187074" y="2813308"/>
            <a:ext cx="3124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 smtClean="0"/>
              <a:t>Exécution de la requête via le </a:t>
            </a:r>
            <a:r>
              <a:rPr lang="fr-FR" sz="1400" dirty="0" err="1" smtClean="0"/>
              <a:t>statement</a:t>
            </a:r>
            <a:endParaRPr lang="fr-FR" sz="1400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4179387" y="3515722"/>
            <a:ext cx="1981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 smtClean="0"/>
              <a:t>Itération sur le </a:t>
            </a:r>
            <a:r>
              <a:rPr lang="fr-FR" sz="1400" dirty="0" err="1" smtClean="0"/>
              <a:t>ResultSet</a:t>
            </a:r>
            <a:endParaRPr lang="fr-FR" sz="1400" dirty="0" smtClean="0"/>
          </a:p>
        </p:txBody>
      </p:sp>
      <p:sp>
        <p:nvSpPr>
          <p:cNvPr id="17" name="Parenthèse fermante 16"/>
          <p:cNvSpPr/>
          <p:nvPr/>
        </p:nvSpPr>
        <p:spPr>
          <a:xfrm>
            <a:off x="4192868" y="3233393"/>
            <a:ext cx="45719" cy="1003009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258794" y="4286420"/>
            <a:ext cx="1532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 smtClean="0"/>
              <a:t>Fermeture de tout</a:t>
            </a:r>
          </a:p>
        </p:txBody>
      </p:sp>
      <p:sp>
        <p:nvSpPr>
          <p:cNvPr id="19" name="Parenthèse fermante 18"/>
          <p:cNvSpPr/>
          <p:nvPr/>
        </p:nvSpPr>
        <p:spPr>
          <a:xfrm>
            <a:off x="4213075" y="4298369"/>
            <a:ext cx="45719" cy="282329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138228" y="5410646"/>
            <a:ext cx="1612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 smtClean="0"/>
              <a:t>Gestion des erreurs</a:t>
            </a:r>
          </a:p>
        </p:txBody>
      </p:sp>
    </p:spTree>
    <p:extLst>
      <p:ext uri="{BB962C8B-B14F-4D97-AF65-F5344CB8AC3E}">
        <p14:creationId xmlns:p14="http://schemas.microsoft.com/office/powerpoint/2010/main" val="265730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Screen shot 2011-02-23 at 4.02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5143" cy="6858000"/>
          </a:xfrm>
          <a:prstGeom prst="rect">
            <a:avLst/>
          </a:prstGeom>
        </p:spPr>
      </p:pic>
      <p:pic>
        <p:nvPicPr>
          <p:cNvPr id="2" name="Image 1" descr="Screen shot 2011-02-23 at 4.2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4856922"/>
            <a:ext cx="29337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7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Screen shot 2011-02-23 at 4.02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5143" cy="6858000"/>
          </a:xfrm>
          <a:prstGeom prst="rect">
            <a:avLst/>
          </a:prstGeom>
        </p:spPr>
      </p:pic>
      <p:pic>
        <p:nvPicPr>
          <p:cNvPr id="2" name="Image 1" descr="Screen shot 2011-02-23 at 4.2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4856922"/>
            <a:ext cx="2933700" cy="1727200"/>
          </a:xfrm>
          <a:prstGeom prst="rect">
            <a:avLst/>
          </a:prstGeom>
        </p:spPr>
      </p:pic>
      <p:pic>
        <p:nvPicPr>
          <p:cNvPr id="3" name="Image 2" descr="Screen shot 2011-02-23 at 4.31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20" y="3160766"/>
            <a:ext cx="4264510" cy="11461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Connecteur droit 4"/>
          <p:cNvCxnSpPr/>
          <p:nvPr/>
        </p:nvCxnSpPr>
        <p:spPr>
          <a:xfrm flipH="1">
            <a:off x="3675751" y="3160766"/>
            <a:ext cx="98287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 flipV="1">
            <a:off x="3675751" y="4306958"/>
            <a:ext cx="982870" cy="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26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Screen shot 2011-02-23 at 4.02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5143" cy="6858000"/>
          </a:xfrm>
          <a:prstGeom prst="rect">
            <a:avLst/>
          </a:prstGeom>
        </p:spPr>
      </p:pic>
      <p:pic>
        <p:nvPicPr>
          <p:cNvPr id="4" name="Image 3" descr="Screen shot 2011-02-23 at 5.01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52" y="2682182"/>
            <a:ext cx="4008782" cy="2087907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6" name="Connecteur droit 5"/>
          <p:cNvCxnSpPr/>
          <p:nvPr/>
        </p:nvCxnSpPr>
        <p:spPr>
          <a:xfrm flipH="1">
            <a:off x="3246783" y="2682182"/>
            <a:ext cx="982869" cy="53146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 flipV="1">
            <a:off x="3246783" y="4238620"/>
            <a:ext cx="982869" cy="53146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 6" descr="Screen shot 2011-02-23 at 5.02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5759726"/>
            <a:ext cx="33274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8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498354"/>
          </a:xfrm>
        </p:spPr>
        <p:txBody>
          <a:bodyPr>
            <a:normAutofit fontScale="90000"/>
          </a:bodyPr>
          <a:lstStyle/>
          <a:p>
            <a:pPr algn="r"/>
            <a:r>
              <a:rPr lang="fr-FR" sz="3200" dirty="0" smtClean="0"/>
              <a:t>I. Accéder et extraire des données</a:t>
            </a:r>
            <a:endParaRPr lang="fr-FR" sz="32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9600" y="787358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ea"/>
              <a:buAutoNum type="circleNumDbPlain" startAt="2"/>
            </a:pPr>
            <a:r>
              <a:rPr lang="fr-FR" dirty="0" smtClean="0"/>
              <a:t>dans un système de gestion de base de données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9600" y="1196239"/>
            <a:ext cx="8229600" cy="49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 algn="r">
              <a:buFont typeface="+mj-lt"/>
              <a:buAutoNum type="alphaLcParenR" startAt="2"/>
            </a:pPr>
            <a:r>
              <a:rPr lang="fr-FR" sz="1400" dirty="0" smtClean="0"/>
              <a:t>select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348" y="1557130"/>
            <a:ext cx="8602869" cy="518814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Les procédures stockées (simples)</a:t>
            </a:r>
          </a:p>
          <a:p>
            <a:pPr lvl="1"/>
            <a:r>
              <a:rPr lang="fr-FR" dirty="0" smtClean="0"/>
              <a:t>on enregistre dans la BD la procédure</a:t>
            </a:r>
          </a:p>
          <a:p>
            <a:pPr lvl="1"/>
            <a:r>
              <a:rPr lang="fr-FR" dirty="0" smtClean="0"/>
              <a:t>on lance son exécution à partir du code java</a:t>
            </a:r>
          </a:p>
          <a:p>
            <a:pPr lvl="1"/>
            <a:r>
              <a:rPr lang="fr-FR" dirty="0" smtClean="0"/>
              <a:t>disponible uniquement si &gt;= MySQL </a:t>
            </a:r>
            <a:r>
              <a:rPr lang="fr-FR" b="1" dirty="0" smtClean="0"/>
              <a:t>5</a:t>
            </a:r>
            <a:endParaRPr lang="fr-FR" b="1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r>
              <a:rPr lang="fr-FR" dirty="0">
                <a:latin typeface="Courier New"/>
                <a:cs typeface="Courier New"/>
              </a:rPr>
              <a:t>CREATE PROCEDURE </a:t>
            </a:r>
            <a:r>
              <a:rPr lang="fr-FR" dirty="0" err="1">
                <a:latin typeface="Courier New"/>
                <a:cs typeface="Courier New"/>
              </a:rPr>
              <a:t>getEtudiantClement</a:t>
            </a:r>
            <a:r>
              <a:rPr lang="fr-FR" dirty="0">
                <a:latin typeface="Courier New"/>
                <a:cs typeface="Courier New"/>
              </a:rPr>
              <a:t>() </a:t>
            </a:r>
          </a:p>
          <a:p>
            <a:pPr marL="457200" lvl="1" indent="0">
              <a:buNone/>
            </a:pPr>
            <a:r>
              <a:rPr lang="fr-FR" dirty="0">
                <a:latin typeface="Courier New"/>
                <a:cs typeface="Courier New"/>
              </a:rPr>
              <a:t>BEGIN</a:t>
            </a:r>
          </a:p>
          <a:p>
            <a:pPr marL="457200" lvl="1" indent="0">
              <a:buNone/>
            </a:pPr>
            <a:r>
              <a:rPr lang="fr-FR" dirty="0">
                <a:latin typeface="Courier New"/>
                <a:cs typeface="Courier New"/>
              </a:rPr>
              <a:t>   SELECT * </a:t>
            </a:r>
          </a:p>
          <a:p>
            <a:pPr marL="457200" lvl="1" indent="0">
              <a:buNone/>
            </a:pPr>
            <a:r>
              <a:rPr lang="fr-FR" dirty="0">
                <a:latin typeface="Courier New"/>
                <a:cs typeface="Courier New"/>
              </a:rPr>
              <a:t>   FROM Etudiant </a:t>
            </a:r>
          </a:p>
          <a:p>
            <a:pPr marL="457200" lvl="1" indent="0">
              <a:buNone/>
            </a:pPr>
            <a:r>
              <a:rPr lang="fr-FR" dirty="0">
                <a:latin typeface="Courier New"/>
                <a:cs typeface="Courier New"/>
              </a:rPr>
              <a:t>   WHERE </a:t>
            </a:r>
            <a:r>
              <a:rPr lang="fr-FR" dirty="0" err="1">
                <a:latin typeface="Courier New"/>
                <a:cs typeface="Courier New"/>
              </a:rPr>
              <a:t>prenom</a:t>
            </a:r>
            <a:r>
              <a:rPr lang="fr-FR" dirty="0">
                <a:latin typeface="Courier New"/>
                <a:cs typeface="Courier New"/>
              </a:rPr>
              <a:t>='</a:t>
            </a:r>
            <a:r>
              <a:rPr lang="fr-FR" dirty="0" err="1">
                <a:latin typeface="Courier New"/>
                <a:cs typeface="Courier New"/>
              </a:rPr>
              <a:t>Clement</a:t>
            </a:r>
            <a:r>
              <a:rPr lang="fr-FR" dirty="0">
                <a:latin typeface="Courier New"/>
                <a:cs typeface="Courier New"/>
              </a:rPr>
              <a:t>';</a:t>
            </a:r>
          </a:p>
          <a:p>
            <a:pPr marL="457200" lvl="1" indent="0">
              <a:buNone/>
            </a:pPr>
            <a:r>
              <a:rPr lang="fr-FR" dirty="0" smtClean="0">
                <a:latin typeface="Courier New"/>
                <a:cs typeface="Courier New"/>
              </a:rPr>
              <a:t>END;</a:t>
            </a:r>
            <a:endParaRPr lang="fr-FR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6132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209826" y="752842"/>
            <a:ext cx="383208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100" dirty="0">
                <a:latin typeface="Courier New"/>
                <a:cs typeface="Courier New"/>
              </a:rPr>
              <a:t>CREATE PROCEDURE </a:t>
            </a:r>
            <a:r>
              <a:rPr lang="fr-FR" sz="1100" dirty="0" err="1">
                <a:latin typeface="Courier New"/>
                <a:cs typeface="Courier New"/>
              </a:rPr>
              <a:t>getEtudiantClement</a:t>
            </a:r>
            <a:r>
              <a:rPr lang="fr-FR" sz="1100" dirty="0">
                <a:latin typeface="Courier New"/>
                <a:cs typeface="Courier New"/>
              </a:rPr>
              <a:t>() </a:t>
            </a:r>
          </a:p>
          <a:p>
            <a:pPr lvl="1"/>
            <a:r>
              <a:rPr lang="fr-FR" sz="1100" dirty="0">
                <a:latin typeface="Courier New"/>
                <a:cs typeface="Courier New"/>
              </a:rPr>
              <a:t>BEGIN</a:t>
            </a:r>
          </a:p>
          <a:p>
            <a:pPr lvl="1"/>
            <a:r>
              <a:rPr lang="fr-FR" sz="1100" dirty="0">
                <a:latin typeface="Courier New"/>
                <a:cs typeface="Courier New"/>
              </a:rPr>
              <a:t>   SELECT * </a:t>
            </a:r>
          </a:p>
          <a:p>
            <a:pPr lvl="1"/>
            <a:r>
              <a:rPr lang="fr-FR" sz="1100" dirty="0">
                <a:latin typeface="Courier New"/>
                <a:cs typeface="Courier New"/>
              </a:rPr>
              <a:t>   FROM Etudiant </a:t>
            </a:r>
          </a:p>
          <a:p>
            <a:pPr lvl="1"/>
            <a:r>
              <a:rPr lang="fr-FR" sz="1100" dirty="0">
                <a:latin typeface="Courier New"/>
                <a:cs typeface="Courier New"/>
              </a:rPr>
              <a:t>   WHERE </a:t>
            </a:r>
            <a:r>
              <a:rPr lang="fr-FR" sz="1100" dirty="0" err="1">
                <a:latin typeface="Courier New"/>
                <a:cs typeface="Courier New"/>
              </a:rPr>
              <a:t>prenom</a:t>
            </a:r>
            <a:r>
              <a:rPr lang="fr-FR" sz="1100" dirty="0">
                <a:latin typeface="Courier New"/>
                <a:cs typeface="Courier New"/>
              </a:rPr>
              <a:t>='</a:t>
            </a:r>
            <a:r>
              <a:rPr lang="fr-FR" sz="1100" dirty="0" err="1">
                <a:latin typeface="Courier New"/>
                <a:cs typeface="Courier New"/>
              </a:rPr>
              <a:t>Clement</a:t>
            </a:r>
            <a:r>
              <a:rPr lang="fr-FR" sz="1100" dirty="0">
                <a:latin typeface="Courier New"/>
                <a:cs typeface="Courier New"/>
              </a:rPr>
              <a:t>';</a:t>
            </a:r>
          </a:p>
          <a:p>
            <a:pPr lvl="1"/>
            <a:r>
              <a:rPr lang="fr-FR" sz="1100" dirty="0">
                <a:latin typeface="Courier New"/>
                <a:cs typeface="Courier New"/>
              </a:rPr>
              <a:t>END;</a:t>
            </a:r>
          </a:p>
          <a:p>
            <a:endParaRPr lang="fr-FR" sz="1100" dirty="0"/>
          </a:p>
        </p:txBody>
      </p:sp>
      <p:pic>
        <p:nvPicPr>
          <p:cNvPr id="6" name="Image 5" descr="Screen shot 2011-02-23 at 6.41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83" y="0"/>
            <a:ext cx="5325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480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1343</Words>
  <Application>Microsoft Macintosh PowerPoint</Application>
  <PresentationFormat>Présentation à l'écran (4:3)</PresentationFormat>
  <Paragraphs>301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Gestion de Masse  de Données   (GMD)</vt:lpstr>
      <vt:lpstr>I. Accéder et extraire des données</vt:lpstr>
      <vt:lpstr>I. Accéder et extraire des données</vt:lpstr>
      <vt:lpstr>Présentation PowerPoint</vt:lpstr>
      <vt:lpstr>Présentation PowerPoint</vt:lpstr>
      <vt:lpstr>Présentation PowerPoint</vt:lpstr>
      <vt:lpstr>Présentation PowerPoint</vt:lpstr>
      <vt:lpstr>I. Accéder et extraire des données</vt:lpstr>
      <vt:lpstr>Présentation PowerPoint</vt:lpstr>
      <vt:lpstr>I. Accéder et extraire des données</vt:lpstr>
      <vt:lpstr>I. Accéder et extraire des données</vt:lpstr>
      <vt:lpstr>Présentation PowerPoint</vt:lpstr>
      <vt:lpstr>I. Accéder et extraire des données</vt:lpstr>
      <vt:lpstr>Présentation PowerPoint</vt:lpstr>
      <vt:lpstr>Présentation PowerPoint</vt:lpstr>
      <vt:lpstr>I. Accéder et extraire des données</vt:lpstr>
      <vt:lpstr>Présentation PowerPoint</vt:lpstr>
      <vt:lpstr>Présentation PowerPoint</vt:lpstr>
      <vt:lpstr>I. Accéder et extraire des données</vt:lpstr>
      <vt:lpstr>I. Accéder et extraire des données</vt:lpstr>
      <vt:lpstr>I. Accéder et extraire des données</vt:lpstr>
      <vt:lpstr>I. Accéder et extraire des données</vt:lpstr>
      <vt:lpstr>I. Accéder et extraire des données</vt:lpstr>
      <vt:lpstr>I. Accéder et extraire des données</vt:lpstr>
      <vt:lpstr>Présentation PowerPoint</vt:lpstr>
      <vt:lpstr>Présentation PowerPoint</vt:lpstr>
      <vt:lpstr>I. Accéder et extraire des données</vt:lpstr>
      <vt:lpstr>I. Accéder et extraire des données</vt:lpstr>
      <vt:lpstr>Présentation PowerPoint</vt:lpstr>
      <vt:lpstr>I. Accéder et extraire des données</vt:lpstr>
      <vt:lpstr>I. Accéder et extraire des données</vt:lpstr>
      <vt:lpstr>I. Accéder et extraire des données</vt:lpstr>
      <vt:lpstr>I. Accéder et extraire des données</vt:lpstr>
      <vt:lpstr>I. Accéder et extraire des données</vt:lpstr>
      <vt:lpstr>Présentation PowerPoint</vt:lpstr>
      <vt:lpstr>Présentation PowerPoint</vt:lpstr>
      <vt:lpstr>Présentation PowerPoint</vt:lpstr>
    </vt:vector>
  </TitlesOfParts>
  <Company>LORIA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de Masse  de Données   (GMD)</dc:title>
  <dc:creator>Adrien Coulet</dc:creator>
  <cp:lastModifiedBy>Adrien Coulet</cp:lastModifiedBy>
  <cp:revision>146</cp:revision>
  <dcterms:created xsi:type="dcterms:W3CDTF">2011-02-23T09:15:05Z</dcterms:created>
  <dcterms:modified xsi:type="dcterms:W3CDTF">2015-01-12T12:57:06Z</dcterms:modified>
</cp:coreProperties>
</file>